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Raleway"/>
      <p:regular r:id="rId39"/>
      <p:bold r:id="rId40"/>
      <p:italic r:id="rId41"/>
      <p:boldItalic r:id="rId42"/>
    </p:embeddedFont>
    <p:embeddedFont>
      <p:font typeface="Garamond"/>
      <p:regular r:id="rId43"/>
      <p:bold r:id="rId44"/>
      <p:italic r:id="rId45"/>
      <p:boldItalic r:id="rId46"/>
    </p:embeddedFont>
    <p:embeddedFont>
      <p:font typeface="Lato"/>
      <p:regular r:id="rId47"/>
      <p:bold r:id="rId48"/>
      <p:italic r:id="rId49"/>
      <p:boldItalic r:id="rId50"/>
    </p:embeddedFont>
    <p:embeddedFont>
      <p:font typeface="Libre Baskerville"/>
      <p:regular r:id="rId51"/>
      <p:bold r:id="rId52"/>
      <p: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19FE8AA-4D83-40E0-A275-F3BD7EA82FD6}">
  <a:tblStyle styleId="{E19FE8AA-4D83-40E0-A275-F3BD7EA82FD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42" Type="http://schemas.openxmlformats.org/officeDocument/2006/relationships/font" Target="fonts/Raleway-boldItalic.fntdata"/><Relationship Id="rId41" Type="http://schemas.openxmlformats.org/officeDocument/2006/relationships/font" Target="fonts/Raleway-italic.fntdata"/><Relationship Id="rId44" Type="http://schemas.openxmlformats.org/officeDocument/2006/relationships/font" Target="fonts/Garamond-bold.fntdata"/><Relationship Id="rId43" Type="http://schemas.openxmlformats.org/officeDocument/2006/relationships/font" Target="fonts/Garamond-regular.fntdata"/><Relationship Id="rId46" Type="http://schemas.openxmlformats.org/officeDocument/2006/relationships/font" Target="fonts/Garamond-boldItalic.fntdata"/><Relationship Id="rId45" Type="http://schemas.openxmlformats.org/officeDocument/2006/relationships/font" Target="fonts/Garamon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Raleway-regular.fntdata"/><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ibreBaskerville-regular.fntdata"/><Relationship Id="rId50" Type="http://schemas.openxmlformats.org/officeDocument/2006/relationships/font" Target="fonts/Lato-boldItalic.fntdata"/><Relationship Id="rId53" Type="http://schemas.openxmlformats.org/officeDocument/2006/relationships/font" Target="fonts/LibreBaskerville-italic.fntdata"/><Relationship Id="rId52" Type="http://schemas.openxmlformats.org/officeDocument/2006/relationships/font" Target="fonts/LibreBaskerville-bold.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clrc.com/antiracism-defined"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tchburgstate.libguides.com/c.php?g=1046516&amp;p=761936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br.org/2020/07/when-and-how-to-respond-to-microaggressions"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asa-oly.org/WASA/images/WASA/6.0%20Resources/Equity/From%20Culturally%20Competent%20to%20Anti-Racist---Types%20and%20Impacts%20of%20Race-Related%20Trainings.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asa-oly.org/WASA/images/WASA/6.0%20Resources/Equity/From%20Culturally%20Competent%20to%20Anti-Racist---Types%20and%20Impacts%20of%20Race-Related%20Trainings.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clma.org/2020/07/31/how-to-be-an-effective-antiracism-ally-in-the-legal-profession-resources-bba-program-not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equityproject.org/frameworks/implicit-bias-structural-racializatio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4eda4af45_2_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135" name="Google Shape;135;ga4eda4af45_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4eda4af45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a4eda4af45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[Oliver]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u="sng">
                <a:solidFill>
                  <a:schemeClr val="hlink"/>
                </a:solidFill>
                <a:hlinkClick r:id="rId2"/>
              </a:rPr>
              <a:t>http://www.aclrc.com/antiracism-defined</a:t>
            </a:r>
            <a:endParaRPr/>
          </a:p>
          <a:p>
            <a:pPr indent="0" lvl="0" marL="0" rtl="0" algn="l">
              <a:lnSpc>
                <a:spcPct val="100000"/>
              </a:lnSpc>
              <a:spcBef>
                <a:spcPts val="0"/>
              </a:spcBef>
              <a:spcAft>
                <a:spcPts val="0"/>
              </a:spcAft>
              <a:buSzPts val="1100"/>
              <a:buNone/>
            </a:pPr>
            <a:r>
              <a:rPr lang="en"/>
              <a:t>Quote reference: Ibram X. Kendi “How to Be an Antiracist”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f57db7c0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9f57db7c0e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[Oliver]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4eda4af45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a4eda4af45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[Matthew]</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u="sng">
                <a:solidFill>
                  <a:schemeClr val="hlink"/>
                </a:solidFill>
                <a:hlinkClick r:id="rId2"/>
              </a:rPr>
              <a:t>https://fitchburgstate.libguides.com/c.php?g=1046516&amp;p=7619360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4eda4af4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a4eda4af45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[Matthew]</a:t>
            </a:r>
            <a:endParaRPr/>
          </a:p>
          <a:p>
            <a:pPr indent="0" lvl="0" marL="0" rtl="0" algn="l">
              <a:lnSpc>
                <a:spcPct val="100000"/>
              </a:lnSpc>
              <a:spcBef>
                <a:spcPts val="0"/>
              </a:spcBef>
              <a:spcAft>
                <a:spcPts val="0"/>
              </a:spcAft>
              <a:buSzPts val="1100"/>
              <a:buNone/>
            </a:pPr>
            <a:br>
              <a:rPr lang="en"/>
            </a:b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4eda4af4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a4eda4af45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[Meyer]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4eda4af45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a4eda4af45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752f2ec8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a752f2ec8a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a7097fd3b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a7097fd3be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[Matthew/Erica]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4eda4af4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a4eda4af45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[Matthew]</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a4eda4af45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a4eda4af45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[Matthew]</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4eda4af45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a4eda4af45_2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Prof. Carter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9f98ecfee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9f98ecfeea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Mediators are responsible for guaranteeing a fair &amp; respectful process, and are tasked with addressing rather than neglecting deficiencies that arise (Standard VI A &amp; C of the ABA Model Standards of Conduct for Mediators)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9f98ecfeea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9f98ecfeea_2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9f98ecfeea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9f98ecfeea_2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a4eda4af45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a4eda4af45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caucus is a private session; a meeting between the mediator and one party to a mediation without the other party (or parties). It is an opportunity for the mediator </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b="1" lang="en"/>
              <a:t>Confidentiality and candor</a:t>
            </a:r>
            <a:r>
              <a:rPr lang="en"/>
              <a:t>: ABA model standards require that mediators respect the additional layer of confidentiality in private sessions. While this additional confidentiality can create some complications, it also creates an opportunity to solicit greater candor from each party. In particular, caucus may provide the opportunity to discuss racism directly in a way that may not be available in joint session.</a:t>
            </a:r>
            <a:endParaRPr/>
          </a:p>
          <a:p>
            <a:pPr indent="-298450" lvl="0" marL="457200" rtl="0" algn="l">
              <a:lnSpc>
                <a:spcPct val="100000"/>
              </a:lnSpc>
              <a:spcBef>
                <a:spcPts val="0"/>
              </a:spcBef>
              <a:spcAft>
                <a:spcPts val="0"/>
              </a:spcAft>
              <a:buSzPts val="1100"/>
              <a:buChar char="●"/>
            </a:pPr>
            <a:r>
              <a:rPr b="1" lang="en"/>
              <a:t>Venting and deescalation</a:t>
            </a:r>
            <a:r>
              <a:rPr lang="en"/>
              <a:t>: </a:t>
            </a:r>
            <a:r>
              <a:rPr lang="en">
                <a:solidFill>
                  <a:schemeClr val="dk1"/>
                </a:solidFill>
              </a:rPr>
              <a:t>Racism and accusations of racism can elicit strong emotions. </a:t>
            </a:r>
            <a:r>
              <a:rPr lang="en"/>
              <a:t>If needed, a caucus can provide a forum for parties to vent without further escalating high emotions as might happen in joint session. Giving parties space to vent those emotions separately and </a:t>
            </a:r>
            <a:r>
              <a:rPr lang="en"/>
              <a:t>de-escalate</a:t>
            </a:r>
            <a:r>
              <a:rPr lang="en"/>
              <a:t> may be productive if it allows parties to process their feelings (and eventually discuss or evaluate how they would like to proceed).</a:t>
            </a:r>
            <a:endParaRPr/>
          </a:p>
          <a:p>
            <a:pPr indent="-298450" lvl="0" marL="457200" rtl="0" algn="l">
              <a:lnSpc>
                <a:spcPct val="100000"/>
              </a:lnSpc>
              <a:spcBef>
                <a:spcPts val="0"/>
              </a:spcBef>
              <a:spcAft>
                <a:spcPts val="0"/>
              </a:spcAft>
              <a:buSzPts val="1100"/>
              <a:buChar char="●"/>
            </a:pPr>
            <a:r>
              <a:rPr b="1" lang="en"/>
              <a:t>Information gathering</a:t>
            </a:r>
            <a:r>
              <a:rPr lang="en"/>
              <a:t>: The confidentiality of caucus (and the ability to de-escalate high emotions) provide the opportunity for information gathering. In particular this may be helpful in considering how the process should continue to unfold in order to best respect each party’s self-determination and comfort.</a:t>
            </a:r>
            <a:endParaRPr/>
          </a:p>
          <a:p>
            <a:pPr indent="-298450" lvl="0" marL="457200" rtl="0" algn="l">
              <a:lnSpc>
                <a:spcPct val="100000"/>
              </a:lnSpc>
              <a:spcBef>
                <a:spcPts val="0"/>
              </a:spcBef>
              <a:spcAft>
                <a:spcPts val="0"/>
              </a:spcAft>
              <a:buSzPts val="1100"/>
              <a:buChar char="●"/>
            </a:pPr>
            <a:r>
              <a:rPr b="1" lang="en"/>
              <a:t>Coaching and reality testing</a:t>
            </a:r>
            <a:r>
              <a:rPr lang="en"/>
              <a:t>: Caucus may also provide the opportunity to reality test the use of dog-whistle language from the perspective of facilitating meaningful communication. Additionally, caucus may provide an opportunity to be more explicit about any mediator limits on language or conduct if there has been overt and intentional racism.</a:t>
            </a:r>
            <a:endParaRPr/>
          </a:p>
          <a:p>
            <a:pPr indent="-298450" lvl="0" marL="457200" rtl="0" algn="l">
              <a:lnSpc>
                <a:spcPct val="100000"/>
              </a:lnSpc>
              <a:spcBef>
                <a:spcPts val="0"/>
              </a:spcBef>
              <a:spcAft>
                <a:spcPts val="0"/>
              </a:spcAft>
              <a:buSzPts val="1100"/>
              <a:buChar char="●"/>
            </a:pPr>
            <a:r>
              <a:rPr b="1" lang="en"/>
              <a:t>Caution</a:t>
            </a:r>
            <a:r>
              <a:rPr lang="en"/>
              <a:t>: The common criticisms of caucus apply here and perhaps with extra force. Mediators need to be aware of their own biases, the effect caucus has on their impartiality or neutrality, how they might be affecting the power balance through caucus, and how the parties perceive the fairness of the caucus process.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Additional Sources:</a:t>
            </a:r>
            <a:endParaRPr/>
          </a:p>
          <a:p>
            <a:pPr indent="-298450" lvl="0" marL="457200" rtl="0" algn="l">
              <a:lnSpc>
                <a:spcPct val="100000"/>
              </a:lnSpc>
              <a:spcBef>
                <a:spcPts val="0"/>
              </a:spcBef>
              <a:spcAft>
                <a:spcPts val="0"/>
              </a:spcAft>
              <a:buSzPts val="1100"/>
              <a:buChar char="●"/>
            </a:pPr>
            <a:r>
              <a:rPr lang="en"/>
              <a:t>Nancy Welsh, Do You Believe in Magic?: Self-Determination and Procedural Justice Meet Inequality in Court-Connected Mediation, 70 SMU L. Rev. 721 (2017).</a:t>
            </a:r>
            <a:endParaRPr/>
          </a:p>
          <a:p>
            <a:pPr indent="-298450" lvl="0" marL="457200" rtl="0" algn="l">
              <a:lnSpc>
                <a:spcPct val="100000"/>
              </a:lnSpc>
              <a:spcBef>
                <a:spcPts val="0"/>
              </a:spcBef>
              <a:spcAft>
                <a:spcPts val="0"/>
              </a:spcAft>
              <a:buSzPts val="1100"/>
              <a:buChar char="●"/>
            </a:pPr>
            <a:r>
              <a:rPr lang="en"/>
              <a:t>Christopher W. Moore, The Caucus: Private Meetings That Promote Settlement, 1987 Mediation Q. 87.</a:t>
            </a:r>
            <a:endParaRPr/>
          </a:p>
          <a:p>
            <a:pPr indent="-298450" lvl="0" marL="457200" rtl="0" algn="l">
              <a:lnSpc>
                <a:spcPct val="100000"/>
              </a:lnSpc>
              <a:spcBef>
                <a:spcPts val="0"/>
              </a:spcBef>
              <a:spcAft>
                <a:spcPts val="0"/>
              </a:spcAft>
              <a:buSzPts val="1100"/>
              <a:buChar char="●"/>
            </a:pPr>
            <a:r>
              <a:rPr lang="en"/>
              <a:t>Josefina M. Rendon, Under the Justice Radar: Prejudice in Mediation and Settlement Negotiations, 30 T. Marshall L. Rev. 347 (2005).</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a4eda4af45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a4eda4af45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[Jeeyoon]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u="sng"/>
              <a:t>Acknowledgment</a:t>
            </a:r>
            <a:r>
              <a:rPr lang="en"/>
              <a:t> is </a:t>
            </a:r>
            <a:r>
              <a:rPr lang="en">
                <a:solidFill>
                  <a:schemeClr val="dk1"/>
                </a:solidFill>
              </a:rPr>
              <a:t>when the mediator points out progress or a productive move by one party to make sure the other party notices and processes it. This can be anything from pulling out a reluctant acknowledgment by one party of the other’s feelings to an off-hand apology.</a:t>
            </a:r>
            <a:endParaRPr>
              <a:solidFill>
                <a:schemeClr val="dk1"/>
              </a:solidFill>
            </a:endParaRPr>
          </a:p>
          <a:p>
            <a:pPr indent="0" lvl="0" marL="0" rtl="0" algn="l">
              <a:lnSpc>
                <a:spcPct val="100000"/>
              </a:lnSpc>
              <a:spcBef>
                <a:spcPts val="0"/>
              </a:spcBef>
              <a:spcAft>
                <a:spcPts val="0"/>
              </a:spcAft>
              <a:buSzPts val="1100"/>
              <a:buNone/>
            </a:pPr>
            <a:r>
              <a:rPr lang="en" u="sng">
                <a:solidFill>
                  <a:schemeClr val="dk1"/>
                </a:solidFill>
              </a:rPr>
              <a:t>Stroking</a:t>
            </a:r>
            <a:r>
              <a:rPr lang="en">
                <a:solidFill>
                  <a:schemeClr val="dk1"/>
                </a:solidFill>
              </a:rPr>
              <a:t> is when the mediator praises a party for any positive behavior. You could stroke a party’s civility, self-advocacy, or even just for bearing with the process.</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So why choose </a:t>
            </a:r>
            <a:r>
              <a:rPr i="1" lang="en">
                <a:solidFill>
                  <a:schemeClr val="dk1"/>
                </a:solidFill>
              </a:rPr>
              <a:t>these</a:t>
            </a:r>
            <a:r>
              <a:rPr lang="en">
                <a:solidFill>
                  <a:schemeClr val="dk1"/>
                </a:solidFill>
              </a:rPr>
              <a:t> tools to promote anti-racism as a mediator?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First and foremost, when parties see that the mediator is acknowledging positive contributions and behaviors of both sides, it helps them see that the mediator is impartial. As ___ mentioned, this increases legitimacy and trust in both the process and the mediator and is all the more important to establish as groundwork for anti-racism.</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If a party sees the counterparty as part of an “out-group,” they may feel threatened and, as I’m sure many of you have seen, this leads to a party who is more recalcitrant, defensive, or combative. In fact, in polarized contexts it’s quite common to see a party dismiss anything that comes from the counterparty solely bc it’s coming from them. This is called reactive devaluation, and bc racial dynamics can lead to the most polarized of situations, there’s a high likelihood of this happening.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
                <a:solidFill>
                  <a:schemeClr val="dk1"/>
                </a:solidFill>
              </a:rPr>
              <a:t>By acknowledging a party’s words or actions, the mediator gives the other party a chance to truly hear and process the information from an impartial and neutral source.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Seeing a counterparty as a member of an “out-group” may also lead a party to feel more hesitant about engaging in the mediation process. Parties are more likely to repeat behaviors that earn them praise. Highlighting constructive behavior may help draw them into the process while  encouraging similarly less polarized behavior.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Together, acknowledgment and stroking are ways to express empathy and seeing the mediator display empathy encourages parties to behave the same way.</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a4eda4af45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a4eda4af45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[Cory]</a:t>
            </a:r>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 lot of times in the room, people say things off the cuff. Some things are said without understanding impact.</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Some insensitive phrases, connotations, innuendos are either misunderstood or not understood</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Others are said maliciously!</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Example: What does it mean to say that someone “plays like a Yankee”?</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Well if you are in Manhattan, that’s a good thing!</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But if you are in Boston, it means quite a different thing…</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And if you are in London, it may not mean anything at all!</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It’s also different for the receiver</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Why is this an issue?</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Core to mediation is communication – you can’t have communication without mutual understanding</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If you also have a situation where one side is using coded language, is it understood by both sides or is the receiving side brooding and wondering what they meant?</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This is not ideal, and on top of it, when these statements are possibly racially/culturally insensitive, it adds a layer pain/anger/frustration.</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You’re left unsure of the meaning of what was said. How can you get to the bottom of it? What tools do we have?</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Reframing, reflection, and asking clarification questions!</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One of my favorite tools: “What do you mean by that?”</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 simple, open ended question.</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Similar, “I am hearing you say, “She plays like a rock star,” is that correct?”</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Also, on the receiving end, ask: “What do you hear when she says that you play like a Yankee?” “How does that make you feel?”</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So we are left with two avenues: we explain and educate if the intent is not malicious (i.e. “well if she was from Boston, it would be a bad thing”), or we find malicious intent.</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If you find malicious intent, these clarification questions can peel back the veneer or coded innuendos, and help you understand what that party means and how to go forward. You also even further help them understand the impact of their words: knowing how hurtful and serious what they are saying, and having that on the table will let you see if that person will walk it back or stand firm in that belief.</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en" sz="1200">
                <a:solidFill>
                  <a:schemeClr val="dk1"/>
                </a:solidFill>
                <a:latin typeface="Calibri"/>
                <a:ea typeface="Calibri"/>
                <a:cs typeface="Calibri"/>
                <a:sym typeface="Calibri"/>
              </a:rPr>
              <a:t>Well what happens if they meant what they said and do not back down?</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en" sz="1200" u="sng">
                <a:solidFill>
                  <a:schemeClr val="hlink"/>
                </a:solidFill>
                <a:latin typeface="Calibri"/>
                <a:ea typeface="Calibri"/>
                <a:cs typeface="Calibri"/>
                <a:sym typeface="Calibri"/>
                <a:hlinkClick r:id="rId2"/>
              </a:rPr>
              <a:t>https://hbr.org/2020/07/when-and-how-to-respond-to-microaggressions</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en" sz="1200">
                <a:solidFill>
                  <a:schemeClr val="dk1"/>
                </a:solidFill>
                <a:latin typeface="Calibri"/>
                <a:ea typeface="Calibri"/>
                <a:cs typeface="Calibri"/>
                <a:sym typeface="Calibri"/>
              </a:rPr>
              <a:t>https://hbr.org/2020/09/how-to-promote-racial-equity-in-the-workplace</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a4eda4af45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a4eda4af45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[Cory]</a:t>
            </a:r>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Personal standard at the end of the day. </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What are you comfortable with?</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You are in control of the process, as far as what is allowed within the room.</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Back of your mind:</a:t>
            </a:r>
            <a:endParaRPr sz="1200">
              <a:solidFill>
                <a:schemeClr val="dk1"/>
              </a:solidFill>
              <a:latin typeface="Calibri"/>
              <a:ea typeface="Calibri"/>
              <a:cs typeface="Calibri"/>
              <a:sym typeface="Calibri"/>
            </a:endParaRPr>
          </a:p>
          <a:p>
            <a:pPr indent="0" lvl="0" marL="2286000" rtl="0" algn="l">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Self-determination/Power dynamics: is anyone afraid to speak their mind? (are you afraid to speak your mind?)</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Do you think that you can control and address the dynamic?</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The unfortunate reality is that ignoring racialized dynamics is a choice. You now know it exists! It’s something you should ask yourself, it is not a comfortable conversation. It doesn’t mean you stop the mediation when something happens – we are sharing all these tools and ideas to address racism and insensitivity. But the question remains, at what point do you walk away? Think of it like any other power imbalance: when is it out of our hands as mediators? Walking away and ending a mediation is a statement and a strategy.</a:t>
            </a:r>
            <a:endParaRPr sz="1200">
              <a:solidFill>
                <a:schemeClr val="dk1"/>
              </a:solidFill>
              <a:latin typeface="Calibri"/>
              <a:ea typeface="Calibri"/>
              <a:cs typeface="Calibri"/>
              <a:sym typeface="Calibri"/>
            </a:endParaRPr>
          </a:p>
          <a:p>
            <a:pPr indent="0" lvl="0" marL="1371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Different strategies:</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Do you want to confront the dynamic that you have seen?</a:t>
            </a:r>
            <a:endParaRPr sz="1200">
              <a:solidFill>
                <a:schemeClr val="dk1"/>
              </a:solidFill>
              <a:latin typeface="Calibri"/>
              <a:ea typeface="Calibri"/>
              <a:cs typeface="Calibri"/>
              <a:sym typeface="Calibri"/>
            </a:endParaRPr>
          </a:p>
          <a:p>
            <a:pPr indent="0" lvl="0" marL="18288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Can always deflect to “mediation”</a:t>
            </a:r>
            <a:endParaRPr sz="1200">
              <a:solidFill>
                <a:schemeClr val="dk1"/>
              </a:solidFill>
              <a:latin typeface="Calibri"/>
              <a:ea typeface="Calibri"/>
              <a:cs typeface="Calibri"/>
              <a:sym typeface="Calibri"/>
            </a:endParaRPr>
          </a:p>
          <a:p>
            <a:pPr indent="0" lvl="0" marL="2286000" rtl="0" algn="l">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“This case just can’t be solved by mediation”</a:t>
            </a:r>
            <a:endParaRPr sz="1200">
              <a:solidFill>
                <a:schemeClr val="dk1"/>
              </a:solidFill>
              <a:latin typeface="Calibri"/>
              <a:ea typeface="Calibri"/>
              <a:cs typeface="Calibri"/>
              <a:sym typeface="Calibri"/>
            </a:endParaRPr>
          </a:p>
          <a:p>
            <a:pPr indent="0" lvl="0" marL="2286000" rtl="0" algn="l">
              <a:lnSpc>
                <a:spcPct val="115000"/>
              </a:lnSpc>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“I don’t think I can help you any further”</a:t>
            </a:r>
            <a:endParaRPr sz="1200">
              <a:solidFill>
                <a:schemeClr val="dk1"/>
              </a:solidFill>
              <a:latin typeface="Calibri"/>
              <a:ea typeface="Calibri"/>
              <a:cs typeface="Calibri"/>
              <a:sym typeface="Calibri"/>
            </a:endParaRPr>
          </a:p>
          <a:p>
            <a:pPr indent="0" lvl="0" marL="2286000" rtl="0" algn="l">
              <a:lnSpc>
                <a:spcPct val="115000"/>
              </a:lnSpc>
              <a:spcBef>
                <a:spcPts val="0"/>
              </a:spcBef>
              <a:spcAft>
                <a:spcPts val="0"/>
              </a:spcAft>
              <a:buSzPts val="1100"/>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“This may be one of those cases that is better for the court”</a:t>
            </a:r>
            <a:endParaRPr sz="1200">
              <a:solidFill>
                <a:schemeClr val="dk1"/>
              </a:solidFill>
              <a:latin typeface="Calibri"/>
              <a:ea typeface="Calibri"/>
              <a:cs typeface="Calibri"/>
              <a:sym typeface="Calibri"/>
            </a:endParaRPr>
          </a:p>
          <a:p>
            <a:pPr indent="0" lvl="0" marL="22860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You also can directly address the issue at hand if you are comfortable.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a4eda4af45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a4eda4af45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[Jeeyoon]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Sometimes, the mediator regulates their own bias, they caucus, reframe, summarize, acknowledge, and stroke—and parties are still displaying counterproductive, racist behavior. At this point, the mediator’s best tool may be to directly address the issue. If the mediator has a hypothesis that race is an issue and the parties aren’t explicitly naming it, they might say [example].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By directly naming a racial issue, the mediator may accomplish a number of objectives.</a:t>
            </a:r>
            <a:endParaRPr/>
          </a:p>
          <a:p>
            <a:pPr indent="-298450" lvl="0" marL="457200" rtl="0" algn="l">
              <a:lnSpc>
                <a:spcPct val="100000"/>
              </a:lnSpc>
              <a:spcBef>
                <a:spcPts val="0"/>
              </a:spcBef>
              <a:spcAft>
                <a:spcPts val="0"/>
              </a:spcAft>
              <a:buSzPts val="1100"/>
              <a:buChar char="●"/>
            </a:pPr>
            <a:r>
              <a:rPr lang="en"/>
              <a:t>Firstly, parties m</a:t>
            </a:r>
            <a:r>
              <a:rPr lang="en"/>
              <a:t>ay </a:t>
            </a:r>
            <a:r>
              <a:rPr lang="en">
                <a:highlight>
                  <a:srgbClr val="FFFFFF"/>
                </a:highlight>
              </a:rPr>
              <a:t>breathe a sigh of relief at finally having someone be able to identify and name the issue they'd been FEELING but didn't have the tools to address—whether that’s relief on the part of the recipient or actor of racist behavior.</a:t>
            </a:r>
            <a:endParaRPr>
              <a:highlight>
                <a:srgbClr val="FFFFFF"/>
              </a:highlight>
            </a:endParaRPr>
          </a:p>
          <a:p>
            <a:pPr indent="-298450" lvl="0" marL="457200" rtl="0" algn="l">
              <a:lnSpc>
                <a:spcPct val="100000"/>
              </a:lnSpc>
              <a:spcBef>
                <a:spcPts val="0"/>
              </a:spcBef>
              <a:spcAft>
                <a:spcPts val="0"/>
              </a:spcAft>
              <a:buSzPts val="1100"/>
              <a:buChar char="●"/>
            </a:pPr>
            <a:r>
              <a:rPr lang="en">
                <a:highlight>
                  <a:srgbClr val="FFFFFF"/>
                </a:highlight>
              </a:rPr>
              <a:t>But also, naming the racial issue could clarify potential miscommunications and separate intent from impact. </a:t>
            </a:r>
            <a:r>
              <a:rPr lang="en"/>
              <a:t>Our intentions don’t always align with what we say or do, and this can impact how others receive what we say or do. </a:t>
            </a:r>
            <a:endParaRPr/>
          </a:p>
          <a:p>
            <a:pPr indent="-298450" lvl="1" marL="914400" rtl="0" algn="l">
              <a:lnSpc>
                <a:spcPct val="100000"/>
              </a:lnSpc>
              <a:spcBef>
                <a:spcPts val="0"/>
              </a:spcBef>
              <a:spcAft>
                <a:spcPts val="0"/>
              </a:spcAft>
              <a:buSzPts val="1100"/>
              <a:buChar char="○"/>
            </a:pPr>
            <a:r>
              <a:rPr lang="en">
                <a:solidFill>
                  <a:schemeClr val="dk1"/>
                </a:solidFill>
              </a:rPr>
              <a:t>Even well intentioned parties will often make statements they intend (or perceive) to be supportive or harmless, but end up becoming problematic (impact). Explicitly naming the issue gives the parties the opportunity to clarify what they intended to say and reflect on the impact they had in saying it.</a:t>
            </a:r>
            <a:endParaRPr>
              <a:highlight>
                <a:srgbClr val="FFFFFF"/>
              </a:highlight>
            </a:endParaRPr>
          </a:p>
          <a:p>
            <a:pPr indent="-298450" lvl="0" marL="457200" rtl="0" algn="l">
              <a:lnSpc>
                <a:spcPct val="100000"/>
              </a:lnSpc>
              <a:spcBef>
                <a:spcPts val="0"/>
              </a:spcBef>
              <a:spcAft>
                <a:spcPts val="0"/>
              </a:spcAft>
              <a:buSzPts val="1100"/>
              <a:buChar char="●"/>
            </a:pPr>
            <a:r>
              <a:rPr lang="en">
                <a:highlight>
                  <a:srgbClr val="FFFFFF"/>
                </a:highlight>
              </a:rPr>
              <a:t>And as we’ve mentioned before, the mediator has a significant opportunity to model best practices and it’s no different here where the mediator can model the appropriate rhetoric for talking about race and frame a constructive communication.</a:t>
            </a:r>
            <a:endParaRPr>
              <a:highlight>
                <a:srgbClr val="FFFFFF"/>
              </a:highlight>
            </a:endParaRPr>
          </a:p>
          <a:p>
            <a:pPr indent="-298450" lvl="0" marL="457200" rtl="0" algn="l">
              <a:lnSpc>
                <a:spcPct val="100000"/>
              </a:lnSpc>
              <a:spcBef>
                <a:spcPts val="0"/>
              </a:spcBef>
              <a:spcAft>
                <a:spcPts val="0"/>
              </a:spcAft>
              <a:buSzPts val="1100"/>
              <a:buChar char="●"/>
            </a:pPr>
            <a:r>
              <a:rPr lang="en">
                <a:highlight>
                  <a:srgbClr val="FFFFFF"/>
                </a:highlight>
              </a:rPr>
              <a:t>Finally, naming the issue at hand goes back to guaranteeing the quality of the process. Concisely, but effectively, addressing the racial dynamic may allow the parties to work through an obstacle to reaching an agreement—which is ultimately the goal.</a:t>
            </a:r>
            <a:endParaRPr>
              <a:highlight>
                <a:srgbClr val="FFFFFF"/>
              </a:highligh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a4eda4af45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a4eda4af45_0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 + Matthew]</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a4eda4af45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a4eda4af45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 + Matthew]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4eda4af4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a4eda4af45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Prof. Carter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752f2ec8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a752f2ec8a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 + Matthew]</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a50c7c569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a50c7c5699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4eda4af4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a4eda4af45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[Matthew and Erica]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53ffc68fc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53ffc68fcd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These three levels of awareness/understanding are all crucial to building more positive, inclusive, and just environments, BUT they are not the same in the issues they address and in the depth of their impact.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3ffc68fcd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53ffc68fcd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a:t>
            </a:r>
            <a:endParaRPr/>
          </a:p>
          <a:p>
            <a:pPr indent="0" lvl="0" marL="0" rtl="0" algn="l">
              <a:lnSpc>
                <a:spcPct val="100000"/>
              </a:lnSpc>
              <a:spcBef>
                <a:spcPts val="0"/>
              </a:spcBef>
              <a:spcAft>
                <a:spcPts val="0"/>
              </a:spcAft>
              <a:buSzPts val="1100"/>
              <a:buNone/>
            </a:pPr>
            <a:r>
              <a:rPr lang="en"/>
              <a:t>Diversity training presents an important and potentially influential initiative. However, diversity training often demonstrates an incomplete approach to race-related training, as it emphasizes raising awareness and often omits discussions around systemic racism and social dynamics.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conversations that occur during diversity training explore the people included and excluded in an organization or opportunities, why an organization should be inclusive, and whether the organization commits to evolving its practices. When implemented as the first step in a larger race training process, diversity training offers a space for reflection on participants’ beliefs and an organization’s opportunities.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Best practices literature for corporate diversity training notes that “the primary goal [of diversity training] is to create ongoing awareness and understanding of human diversity as a corporate asset.”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u="sng">
                <a:solidFill>
                  <a:schemeClr val="hlink"/>
                </a:solidFill>
                <a:hlinkClick r:id="rId2"/>
              </a:rPr>
              <a:t>http://www.wasa-oly.org/WASA/images/WASA/6.0%20Resources/Equity/From%20Culturally%20Competent%20to%20Anti-Racist---Types%20and%20Impacts%20of%20Race-Related%20Trainings.pdf</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53ffc68fcd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53ffc68fcd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Cultural competency training informs participants about different cultures’ values and distinctions to facilitate interactions with individuals that identify with another culture. Proponents of cultural competency note that this type of training goes beyond awareness and presents an ongoing practice that requires people to learn cultural developments and gain skills for various interactions.Additionally, the concept of cultural competency stems from cultural diversity (i.e., “the differences between people based on a shared ideology and valued set of beliefs, norms, customs, and meanings evidenced in a way of life”), and reflects the act of understanding cultural differences and using them to better engage with others.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Critics find that cultural competency training lacks a critical lens, maintains a set understanding of a culture’s beliefs and characteristics, and often creates a sense of “otherness” among non-white groups. Although the training aims to support participants in interacting with a variety of people and reducing inequities, the approach may be too general and potentially harmful through its ability to create outgroups. A critique of cultural competency finds that this training does not confront power dynamics and considers the topic a new form of racism that sustains oppression and “involves a shift away from racial exclusionary practices based on biology to practices based on culture.”</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 u="sng">
                <a:solidFill>
                  <a:srgbClr val="0097A7"/>
                </a:solidFill>
                <a:hlinkClick r:id="rId2">
                  <a:extLst>
                    <a:ext uri="{A12FA001-AC4F-418D-AE19-62706E023703}">
                      <ahyp:hlinkClr val="tx"/>
                    </a:ext>
                  </a:extLst>
                </a:hlinkClick>
              </a:rPr>
              <a:t>http://www.wasa-oly.org/WASA/images/WASA/6.0%20Resources/Equity/From%20Culturally%20Competent%20to%20Anti-Racist---Types%20and%20Impacts%20of%20Race-Related%20Trainings.pdf</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53ffc68fcd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53ffc68fcd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[Erica]</a:t>
            </a:r>
            <a:endParaRPr/>
          </a:p>
          <a:p>
            <a:pPr indent="0" lvl="0" marL="0" rtl="0" algn="l">
              <a:lnSpc>
                <a:spcPct val="100000"/>
              </a:lnSpc>
              <a:spcBef>
                <a:spcPts val="0"/>
              </a:spcBef>
              <a:spcAft>
                <a:spcPts val="0"/>
              </a:spcAft>
              <a:buSzPts val="1100"/>
              <a:buNone/>
            </a:pPr>
            <a:r>
              <a:rPr lang="en"/>
              <a:t>Graphic: </a:t>
            </a:r>
            <a:r>
              <a:rPr lang="en" u="sng">
                <a:solidFill>
                  <a:schemeClr val="hlink"/>
                </a:solidFill>
                <a:hlinkClick r:id="rId2"/>
              </a:rPr>
              <a:t>https://www.lclma.org/2020/07/31/how-to-be-an-effective-antiracism-ally-in-the-legal-profession-resources-bba-program-notes/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53ffc68fcd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53ffc68fcd_1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https://www.nationalequityproject.org/frameworks/implicit-bias-structural-racialization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8" name="Google Shape;88;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9" name="Google Shape;8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2" name="Google Shape;9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5" name="Google Shape;9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6" name="Google Shape;9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 name="Shape 97"/>
        <p:cNvGrpSpPr/>
        <p:nvPr/>
      </p:nvGrpSpPr>
      <p:grpSpPr>
        <a:xfrm>
          <a:off x="0" y="0"/>
          <a:ext cx="0" cy="0"/>
          <a:chOff x="0" y="0"/>
          <a:chExt cx="0" cy="0"/>
        </a:xfrm>
      </p:grpSpPr>
      <p:sp>
        <p:nvSpPr>
          <p:cNvPr id="98" name="Google Shape;9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9" name="Google Shape;99;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0" name="Google Shape;100;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1" name="Google Shape;10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07" name="Google Shape;107;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8" name="Google Shape;10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9" name="Shape 109"/>
        <p:cNvGrpSpPr/>
        <p:nvPr/>
      </p:nvGrpSpPr>
      <p:grpSpPr>
        <a:xfrm>
          <a:off x="0" y="0"/>
          <a:ext cx="0" cy="0"/>
          <a:chOff x="0" y="0"/>
          <a:chExt cx="0" cy="0"/>
        </a:xfrm>
      </p:grpSpPr>
      <p:sp>
        <p:nvSpPr>
          <p:cNvPr id="110" name="Google Shape;110;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2" name="Shape 112"/>
        <p:cNvGrpSpPr/>
        <p:nvPr/>
      </p:nvGrpSpPr>
      <p:grpSpPr>
        <a:xfrm>
          <a:off x="0" y="0"/>
          <a:ext cx="0" cy="0"/>
          <a:chOff x="0" y="0"/>
          <a:chExt cx="0" cy="0"/>
        </a:xfrm>
      </p:grpSpPr>
      <p:sp>
        <p:nvSpPr>
          <p:cNvPr id="113" name="Google Shape;113;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15" name="Google Shape;115;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 name="Google Shape;116;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17" name="Google Shape;11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1" name="Shape 121"/>
        <p:cNvGrpSpPr/>
        <p:nvPr/>
      </p:nvGrpSpPr>
      <p:grpSpPr>
        <a:xfrm>
          <a:off x="0" y="0"/>
          <a:ext cx="0" cy="0"/>
          <a:chOff x="0" y="0"/>
          <a:chExt cx="0" cy="0"/>
        </a:xfrm>
      </p:grpSpPr>
      <p:sp>
        <p:nvSpPr>
          <p:cNvPr id="122" name="Google Shape;122;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3" name="Google Shape;123;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24" name="Google Shape;12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7" name="Shape 127"/>
        <p:cNvGrpSpPr/>
        <p:nvPr/>
      </p:nvGrpSpPr>
      <p:grpSpPr>
        <a:xfrm>
          <a:off x="0" y="0"/>
          <a:ext cx="0" cy="0"/>
          <a:chOff x="0" y="0"/>
          <a:chExt cx="0" cy="0"/>
        </a:xfrm>
      </p:grpSpPr>
      <p:sp>
        <p:nvSpPr>
          <p:cNvPr id="128" name="Google Shape;128;p2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400"/>
              <a:buFont typeface="Arial"/>
              <a:buNone/>
              <a:defRPr sz="1800"/>
            </a:lvl2pPr>
            <a:lvl3pPr lvl="2" rtl="0" algn="l">
              <a:lnSpc>
                <a:spcPct val="100000"/>
              </a:lnSpc>
              <a:spcBef>
                <a:spcPts val="0"/>
              </a:spcBef>
              <a:spcAft>
                <a:spcPts val="0"/>
              </a:spcAft>
              <a:buSzPts val="1400"/>
              <a:buFont typeface="Arial"/>
              <a:buNone/>
              <a:defRPr sz="1800"/>
            </a:lvl3pPr>
            <a:lvl4pPr lvl="3" rtl="0" algn="l">
              <a:lnSpc>
                <a:spcPct val="100000"/>
              </a:lnSpc>
              <a:spcBef>
                <a:spcPts val="0"/>
              </a:spcBef>
              <a:spcAft>
                <a:spcPts val="0"/>
              </a:spcAft>
              <a:buSzPts val="1400"/>
              <a:buFont typeface="Arial"/>
              <a:buNone/>
              <a:defRPr sz="1800"/>
            </a:lvl4pPr>
            <a:lvl5pPr lvl="4" rtl="0" algn="l">
              <a:lnSpc>
                <a:spcPct val="100000"/>
              </a:lnSpc>
              <a:spcBef>
                <a:spcPts val="0"/>
              </a:spcBef>
              <a:spcAft>
                <a:spcPts val="0"/>
              </a:spcAft>
              <a:buSzPts val="1400"/>
              <a:buFont typeface="Arial"/>
              <a:buNone/>
              <a:defRPr sz="1800"/>
            </a:lvl5pPr>
            <a:lvl6pPr lvl="5" rtl="0" algn="l">
              <a:lnSpc>
                <a:spcPct val="100000"/>
              </a:lnSpc>
              <a:spcBef>
                <a:spcPts val="0"/>
              </a:spcBef>
              <a:spcAft>
                <a:spcPts val="0"/>
              </a:spcAft>
              <a:buSzPts val="1400"/>
              <a:buFont typeface="Arial"/>
              <a:buNone/>
              <a:defRPr sz="1800"/>
            </a:lvl6pPr>
            <a:lvl7pPr lvl="6" rtl="0" algn="l">
              <a:lnSpc>
                <a:spcPct val="100000"/>
              </a:lnSpc>
              <a:spcBef>
                <a:spcPts val="0"/>
              </a:spcBef>
              <a:spcAft>
                <a:spcPts val="0"/>
              </a:spcAft>
              <a:buSzPts val="1400"/>
              <a:buFont typeface="Arial"/>
              <a:buNone/>
              <a:defRPr sz="1800"/>
            </a:lvl7pPr>
            <a:lvl8pPr lvl="7" rtl="0" algn="l">
              <a:lnSpc>
                <a:spcPct val="100000"/>
              </a:lnSpc>
              <a:spcBef>
                <a:spcPts val="0"/>
              </a:spcBef>
              <a:spcAft>
                <a:spcPts val="0"/>
              </a:spcAft>
              <a:buSzPts val="1400"/>
              <a:buFont typeface="Arial"/>
              <a:buNone/>
              <a:defRPr sz="1800"/>
            </a:lvl8pPr>
            <a:lvl9pPr lvl="8" rtl="0" algn="l">
              <a:lnSpc>
                <a:spcPct val="100000"/>
              </a:lnSpc>
              <a:spcBef>
                <a:spcPts val="0"/>
              </a:spcBef>
              <a:spcAft>
                <a:spcPts val="0"/>
              </a:spcAft>
              <a:buSzPts val="1400"/>
              <a:buFont typeface="Arial"/>
              <a:buNone/>
              <a:defRPr sz="1800"/>
            </a:lvl9pPr>
          </a:lstStyle>
          <a:p/>
        </p:txBody>
      </p:sp>
      <p:sp>
        <p:nvSpPr>
          <p:cNvPr id="129" name="Google Shape;129;p25"/>
          <p:cNvSpPr txBox="1"/>
          <p:nvPr>
            <p:ph idx="1" type="body"/>
          </p:nvPr>
        </p:nvSpPr>
        <p:spPr>
          <a:xfrm>
            <a:off x="457200" y="1200152"/>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0" name="Google Shape;130;p2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1" name="Google Shape;131;p2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2" name="Google Shape;132;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4" name="Google Shape;8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5" name="Google Shape;8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6"/>
          <p:cNvPicPr preferRelativeResize="0"/>
          <p:nvPr/>
        </p:nvPicPr>
        <p:blipFill rotWithShape="1">
          <a:blip r:embed="rId3">
            <a:alphaModFix/>
          </a:blip>
          <a:srcRect b="0" l="0" r="0" t="0"/>
          <a:stretch/>
        </p:blipFill>
        <p:spPr>
          <a:xfrm>
            <a:off x="0" y="-16775"/>
            <a:ext cx="9144000" cy="969900"/>
          </a:xfrm>
          <a:prstGeom prst="rect">
            <a:avLst/>
          </a:prstGeom>
          <a:noFill/>
          <a:ln>
            <a:noFill/>
          </a:ln>
        </p:spPr>
      </p:pic>
      <p:sp>
        <p:nvSpPr>
          <p:cNvPr id="138" name="Google Shape;138;p26"/>
          <p:cNvSpPr/>
          <p:nvPr/>
        </p:nvSpPr>
        <p:spPr>
          <a:xfrm>
            <a:off x="0" y="-6575"/>
            <a:ext cx="9144000" cy="969900"/>
          </a:xfrm>
          <a:prstGeom prst="rect">
            <a:avLst/>
          </a:prstGeom>
          <a:solidFill>
            <a:schemeClr val="lt1">
              <a:alpha val="6902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26"/>
          <p:cNvSpPr txBox="1"/>
          <p:nvPr>
            <p:ph idx="11" type="ftr"/>
          </p:nvPr>
        </p:nvSpPr>
        <p:spPr>
          <a:xfrm>
            <a:off x="7790368" y="4461163"/>
            <a:ext cx="1375800" cy="741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300"/>
              <a:buFont typeface="Calibri"/>
              <a:buNone/>
            </a:pPr>
            <a:r>
              <a:t/>
            </a:r>
            <a:endParaRPr b="0" i="0" sz="1200" u="none" cap="none" strike="noStrike">
              <a:solidFill>
                <a:srgbClr val="0038A8"/>
              </a:solidFill>
              <a:latin typeface="Libre Baskerville"/>
              <a:ea typeface="Libre Baskerville"/>
              <a:cs typeface="Libre Baskerville"/>
              <a:sym typeface="Libre Baskerville"/>
            </a:endParaRPr>
          </a:p>
          <a:p>
            <a:pPr indent="0" lvl="0" marL="0" marR="0" rtl="0" algn="ctr">
              <a:lnSpc>
                <a:spcPct val="100000"/>
              </a:lnSpc>
              <a:spcBef>
                <a:spcPts val="0"/>
              </a:spcBef>
              <a:spcAft>
                <a:spcPts val="0"/>
              </a:spcAft>
              <a:buClr>
                <a:srgbClr val="888888"/>
              </a:buClr>
              <a:buSzPts val="300"/>
              <a:buFont typeface="Calibri"/>
              <a:buNone/>
            </a:pPr>
            <a:r>
              <a:t/>
            </a:r>
            <a:endParaRPr b="0" i="0" sz="1200" u="none" cap="none" strike="noStrike">
              <a:solidFill>
                <a:srgbClr val="0038A8"/>
              </a:solidFill>
              <a:latin typeface="Libre Baskerville"/>
              <a:ea typeface="Libre Baskerville"/>
              <a:cs typeface="Libre Baskerville"/>
              <a:sym typeface="Libre Baskerville"/>
            </a:endParaRPr>
          </a:p>
          <a:p>
            <a:pPr indent="0" lvl="0" marL="0" marR="0" rtl="0" algn="ctr">
              <a:lnSpc>
                <a:spcPct val="100000"/>
              </a:lnSpc>
              <a:spcBef>
                <a:spcPts val="0"/>
              </a:spcBef>
              <a:spcAft>
                <a:spcPts val="0"/>
              </a:spcAft>
              <a:buClr>
                <a:srgbClr val="165090"/>
              </a:buClr>
              <a:buSzPts val="175"/>
              <a:buFont typeface="Garamond"/>
              <a:buNone/>
            </a:pPr>
            <a:r>
              <a:rPr b="0" i="0" lang="en" sz="700" u="none" cap="none" strike="noStrike">
                <a:solidFill>
                  <a:srgbClr val="165090"/>
                </a:solidFill>
                <a:latin typeface="Garamond"/>
                <a:ea typeface="Garamond"/>
                <a:cs typeface="Garamond"/>
                <a:sym typeface="Garamond"/>
              </a:rPr>
              <a:t>Columbia Law School</a:t>
            </a:r>
            <a:endParaRPr/>
          </a:p>
          <a:p>
            <a:pPr indent="0" lvl="0" marL="0" marR="0" rtl="0" algn="ctr">
              <a:lnSpc>
                <a:spcPct val="100000"/>
              </a:lnSpc>
              <a:spcBef>
                <a:spcPts val="0"/>
              </a:spcBef>
              <a:spcAft>
                <a:spcPts val="0"/>
              </a:spcAft>
              <a:buClr>
                <a:srgbClr val="165090"/>
              </a:buClr>
              <a:buSzPts val="175"/>
              <a:buFont typeface="Garamond"/>
              <a:buNone/>
            </a:pPr>
            <a:r>
              <a:rPr b="0" i="0" lang="en" sz="700" u="none" cap="none" strike="noStrike">
                <a:solidFill>
                  <a:srgbClr val="165090"/>
                </a:solidFill>
                <a:latin typeface="Garamond"/>
                <a:ea typeface="Garamond"/>
                <a:cs typeface="Garamond"/>
                <a:sym typeface="Garamond"/>
              </a:rPr>
              <a:t>Mediation Program</a:t>
            </a:r>
            <a:endParaRPr/>
          </a:p>
        </p:txBody>
      </p:sp>
      <p:sp>
        <p:nvSpPr>
          <p:cNvPr id="140" name="Google Shape;140;p26"/>
          <p:cNvSpPr txBox="1"/>
          <p:nvPr>
            <p:ph type="title"/>
          </p:nvPr>
        </p:nvSpPr>
        <p:spPr>
          <a:xfrm>
            <a:off x="457200" y="1082125"/>
            <a:ext cx="8229600" cy="285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400"/>
              <a:buFont typeface="Arial"/>
              <a:buNone/>
            </a:pPr>
            <a:r>
              <a:rPr b="1" lang="en" sz="2800">
                <a:solidFill>
                  <a:srgbClr val="165090"/>
                </a:solidFill>
                <a:latin typeface="Garamond"/>
                <a:ea typeface="Garamond"/>
                <a:cs typeface="Garamond"/>
                <a:sym typeface="Garamond"/>
              </a:rPr>
              <a:t>EDNY ADR Department</a:t>
            </a:r>
            <a:endParaRPr b="1" sz="2800">
              <a:solidFill>
                <a:srgbClr val="165090"/>
              </a:solidFill>
              <a:latin typeface="Garamond"/>
              <a:ea typeface="Garamond"/>
              <a:cs typeface="Garamond"/>
              <a:sym typeface="Garamond"/>
            </a:endParaRPr>
          </a:p>
          <a:p>
            <a:pPr indent="0" lvl="0" marL="0" rtl="0" algn="ctr">
              <a:lnSpc>
                <a:spcPct val="100000"/>
              </a:lnSpc>
              <a:spcBef>
                <a:spcPts val="0"/>
              </a:spcBef>
              <a:spcAft>
                <a:spcPts val="0"/>
              </a:spcAft>
              <a:buClr>
                <a:schemeClr val="dk1"/>
              </a:buClr>
              <a:buSzPts val="1400"/>
              <a:buFont typeface="Arial"/>
              <a:buNone/>
            </a:pPr>
            <a:r>
              <a:rPr b="1" lang="en" sz="2800">
                <a:solidFill>
                  <a:srgbClr val="165090"/>
                </a:solidFill>
                <a:latin typeface="Garamond"/>
                <a:ea typeface="Garamond"/>
                <a:cs typeface="Garamond"/>
                <a:sym typeface="Garamond"/>
              </a:rPr>
              <a:t>Columbia Law School</a:t>
            </a:r>
            <a:endParaRPr b="1" sz="2800">
              <a:solidFill>
                <a:srgbClr val="165090"/>
              </a:solidFill>
              <a:latin typeface="Garamond"/>
              <a:ea typeface="Garamond"/>
              <a:cs typeface="Garamond"/>
              <a:sym typeface="Garamond"/>
            </a:endParaRPr>
          </a:p>
          <a:p>
            <a:pPr indent="0" lvl="0" marL="0" rtl="0" algn="ctr">
              <a:lnSpc>
                <a:spcPct val="100000"/>
              </a:lnSpc>
              <a:spcBef>
                <a:spcPts val="0"/>
              </a:spcBef>
              <a:spcAft>
                <a:spcPts val="0"/>
              </a:spcAft>
              <a:buClr>
                <a:schemeClr val="dk1"/>
              </a:buClr>
              <a:buSzPts val="1400"/>
              <a:buFont typeface="Arial"/>
              <a:buNone/>
            </a:pPr>
            <a:r>
              <a:rPr b="1" lang="en" sz="2800">
                <a:solidFill>
                  <a:srgbClr val="165090"/>
                </a:solidFill>
                <a:latin typeface="Garamond"/>
                <a:ea typeface="Garamond"/>
                <a:cs typeface="Garamond"/>
                <a:sym typeface="Garamond"/>
              </a:rPr>
              <a:t>Ethics Colloquium</a:t>
            </a:r>
            <a:endParaRPr b="1" sz="2800">
              <a:solidFill>
                <a:srgbClr val="165090"/>
              </a:solidFill>
              <a:latin typeface="Garamond"/>
              <a:ea typeface="Garamond"/>
              <a:cs typeface="Garamond"/>
              <a:sym typeface="Garamond"/>
            </a:endParaRPr>
          </a:p>
          <a:p>
            <a:pPr indent="0" lvl="0" marL="0" rtl="0" algn="ctr">
              <a:lnSpc>
                <a:spcPct val="100000"/>
              </a:lnSpc>
              <a:spcBef>
                <a:spcPts val="0"/>
              </a:spcBef>
              <a:spcAft>
                <a:spcPts val="0"/>
              </a:spcAft>
              <a:buClr>
                <a:schemeClr val="dk1"/>
              </a:buClr>
              <a:buSzPts val="1400"/>
              <a:buFont typeface="Arial"/>
              <a:buNone/>
            </a:pPr>
            <a:r>
              <a:t/>
            </a:r>
            <a:endParaRPr b="1" sz="2800">
              <a:solidFill>
                <a:srgbClr val="165090"/>
              </a:solidFill>
              <a:latin typeface="Garamond"/>
              <a:ea typeface="Garamond"/>
              <a:cs typeface="Garamond"/>
              <a:sym typeface="Garamond"/>
            </a:endParaRPr>
          </a:p>
          <a:p>
            <a:pPr indent="0" lvl="0" marL="0" rtl="0" algn="ctr">
              <a:lnSpc>
                <a:spcPct val="100000"/>
              </a:lnSpc>
              <a:spcBef>
                <a:spcPts val="0"/>
              </a:spcBef>
              <a:spcAft>
                <a:spcPts val="0"/>
              </a:spcAft>
              <a:buClr>
                <a:schemeClr val="dk1"/>
              </a:buClr>
              <a:buSzPts val="1400"/>
              <a:buFont typeface="Arial"/>
              <a:buNone/>
            </a:pPr>
            <a:r>
              <a:rPr b="1" i="1" lang="en" sz="2800">
                <a:solidFill>
                  <a:srgbClr val="165090"/>
                </a:solidFill>
                <a:latin typeface="Garamond"/>
                <a:ea typeface="Garamond"/>
                <a:cs typeface="Garamond"/>
                <a:sym typeface="Garamond"/>
              </a:rPr>
              <a:t>Antiracism and the Mediator’s Role: Irreconcilable Differences or Ethical Imperative?</a:t>
            </a:r>
            <a:endParaRPr b="1" i="1" sz="2800">
              <a:solidFill>
                <a:srgbClr val="165090"/>
              </a:solidFill>
              <a:latin typeface="Garamond"/>
              <a:ea typeface="Garamond"/>
              <a:cs typeface="Garamond"/>
              <a:sym typeface="Garamond"/>
            </a:endParaRPr>
          </a:p>
        </p:txBody>
      </p:sp>
      <p:sp>
        <p:nvSpPr>
          <p:cNvPr id="141" name="Google Shape;141;p26"/>
          <p:cNvSpPr txBox="1"/>
          <p:nvPr/>
        </p:nvSpPr>
        <p:spPr>
          <a:xfrm>
            <a:off x="3450" y="3955575"/>
            <a:ext cx="9137100" cy="644100"/>
          </a:xfrm>
          <a:prstGeom prst="rect">
            <a:avLst/>
          </a:prstGeom>
          <a:noFill/>
          <a:ln>
            <a:noFill/>
          </a:ln>
        </p:spPr>
        <p:txBody>
          <a:bodyPr anchorCtr="0" anchor="t" bIns="45700" lIns="91425" spcFirstLastPara="1" rIns="91425" wrap="square" tIns="45700">
            <a:noAutofit/>
          </a:bodyPr>
          <a:lstStyle/>
          <a:p>
            <a:pPr indent="-285750" lvl="0" marL="285750" marR="0" rtl="0" algn="ctr">
              <a:lnSpc>
                <a:spcPct val="100000"/>
              </a:lnSpc>
              <a:spcBef>
                <a:spcPts val="0"/>
              </a:spcBef>
              <a:spcAft>
                <a:spcPts val="0"/>
              </a:spcAft>
              <a:buClr>
                <a:srgbClr val="165090"/>
              </a:buClr>
              <a:buSzPts val="550"/>
              <a:buFont typeface="Arial"/>
              <a:buNone/>
            </a:pPr>
            <a:r>
              <a:rPr lang="en" sz="3000">
                <a:solidFill>
                  <a:srgbClr val="165090"/>
                </a:solidFill>
                <a:latin typeface="Garamond"/>
                <a:ea typeface="Garamond"/>
                <a:cs typeface="Garamond"/>
                <a:sym typeface="Garamond"/>
              </a:rPr>
              <a:t>November 13</a:t>
            </a:r>
            <a:r>
              <a:rPr b="0" i="0" lang="en" sz="3000" u="none" cap="none" strike="noStrike">
                <a:solidFill>
                  <a:srgbClr val="165090"/>
                </a:solidFill>
                <a:latin typeface="Garamond"/>
                <a:ea typeface="Garamond"/>
                <a:cs typeface="Garamond"/>
                <a:sym typeface="Garamond"/>
              </a:rPr>
              <a:t>, 20</a:t>
            </a:r>
            <a:r>
              <a:rPr lang="en" sz="3000">
                <a:solidFill>
                  <a:srgbClr val="165090"/>
                </a:solidFill>
                <a:latin typeface="Garamond"/>
                <a:ea typeface="Garamond"/>
                <a:cs typeface="Garamond"/>
                <a:sym typeface="Garamond"/>
              </a:rPr>
              <a:t>20</a:t>
            </a:r>
            <a:endParaRPr b="0" i="0" sz="3200" u="none" cap="none" strike="noStrike">
              <a:solidFill>
                <a:srgbClr val="165090"/>
              </a:solidFill>
              <a:latin typeface="Garamond"/>
              <a:ea typeface="Garamond"/>
              <a:cs typeface="Garamond"/>
              <a:sym typeface="Garamond"/>
            </a:endParaRPr>
          </a:p>
        </p:txBody>
      </p:sp>
      <p:pic>
        <p:nvPicPr>
          <p:cNvPr descr="CLS Crown.gif" id="142" name="Google Shape;142;p26"/>
          <p:cNvPicPr preferRelativeResize="0"/>
          <p:nvPr/>
        </p:nvPicPr>
        <p:blipFill rotWithShape="1">
          <a:blip r:embed="rId4">
            <a:alphaModFix/>
          </a:blip>
          <a:srcRect b="31759" l="5723" r="7297" t="0"/>
          <a:stretch/>
        </p:blipFill>
        <p:spPr>
          <a:xfrm>
            <a:off x="8156075" y="4379525"/>
            <a:ext cx="644373" cy="504879"/>
          </a:xfrm>
          <a:prstGeom prst="rect">
            <a:avLst/>
          </a:prstGeom>
          <a:noFill/>
          <a:ln>
            <a:noFill/>
          </a:ln>
        </p:spPr>
      </p:pic>
      <p:pic>
        <p:nvPicPr>
          <p:cNvPr descr="cls.png" id="143" name="Google Shape;143;p26"/>
          <p:cNvPicPr preferRelativeResize="0"/>
          <p:nvPr/>
        </p:nvPicPr>
        <p:blipFill rotWithShape="1">
          <a:blip r:embed="rId5">
            <a:alphaModFix/>
          </a:blip>
          <a:srcRect b="0" l="0" r="0" t="0"/>
          <a:stretch/>
        </p:blipFill>
        <p:spPr>
          <a:xfrm>
            <a:off x="4020937" y="3625"/>
            <a:ext cx="1102116" cy="94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5"/>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25" name="Google Shape;225;p35"/>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26" name="Google Shape;226;p35"/>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595959"/>
                </a:solidFill>
                <a:latin typeface="Garamond"/>
                <a:ea typeface="Garamond"/>
                <a:cs typeface="Garamond"/>
                <a:sym typeface="Garamond"/>
              </a:rPr>
              <a:t>What is Antiracism?</a:t>
            </a:r>
            <a:endParaRPr b="1" sz="4400">
              <a:solidFill>
                <a:srgbClr val="595959"/>
              </a:solidFill>
              <a:latin typeface="Garamond"/>
              <a:ea typeface="Garamond"/>
              <a:cs typeface="Garamond"/>
              <a:sym typeface="Garamond"/>
            </a:endParaRPr>
          </a:p>
        </p:txBody>
      </p:sp>
      <p:sp>
        <p:nvSpPr>
          <p:cNvPr id="227" name="Google Shape;227;p35"/>
          <p:cNvSpPr txBox="1"/>
          <p:nvPr/>
        </p:nvSpPr>
        <p:spPr>
          <a:xfrm>
            <a:off x="457200" y="1131650"/>
            <a:ext cx="6848700" cy="366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40"/>
              </a:spcBef>
              <a:spcAft>
                <a:spcPts val="0"/>
              </a:spcAft>
              <a:buNone/>
            </a:pPr>
            <a:r>
              <a:t/>
            </a:r>
            <a:endParaRPr sz="2400">
              <a:latin typeface="Garamond"/>
              <a:ea typeface="Garamond"/>
              <a:cs typeface="Garamond"/>
              <a:sym typeface="Garamond"/>
            </a:endParaRPr>
          </a:p>
          <a:p>
            <a:pPr indent="0" lvl="0" marL="0" rtl="0" algn="l">
              <a:lnSpc>
                <a:spcPct val="115000"/>
              </a:lnSpc>
              <a:spcBef>
                <a:spcPts val="640"/>
              </a:spcBef>
              <a:spcAft>
                <a:spcPts val="0"/>
              </a:spcAft>
              <a:buNone/>
            </a:pPr>
            <a:r>
              <a:rPr lang="en" sz="2400">
                <a:latin typeface="Garamond"/>
                <a:ea typeface="Garamond"/>
                <a:cs typeface="Garamond"/>
                <a:sym typeface="Garamond"/>
              </a:rPr>
              <a:t>Antiracism is “the active process of identifying and eliminating racism by changing systems, organizational structures,  policies and practices and attitudes, so that power is redistributed and shared equitably."</a:t>
            </a:r>
            <a:endParaRPr sz="2400">
              <a:latin typeface="Garamond"/>
              <a:ea typeface="Garamond"/>
              <a:cs typeface="Garamond"/>
              <a:sym typeface="Garamond"/>
            </a:endParaRPr>
          </a:p>
          <a:p>
            <a:pPr indent="0" lvl="0" marL="0" rtl="0" algn="l">
              <a:lnSpc>
                <a:spcPct val="115000"/>
              </a:lnSpc>
              <a:spcBef>
                <a:spcPts val="0"/>
              </a:spcBef>
              <a:spcAft>
                <a:spcPts val="0"/>
              </a:spcAft>
              <a:buNone/>
            </a:pPr>
            <a:r>
              <a:t/>
            </a:r>
            <a:endParaRPr sz="2400">
              <a:solidFill>
                <a:srgbClr val="595959"/>
              </a:solidFill>
              <a:latin typeface="Garamond"/>
              <a:ea typeface="Garamond"/>
              <a:cs typeface="Garamond"/>
              <a:sym typeface="Garamond"/>
            </a:endParaRPr>
          </a:p>
          <a:p>
            <a:pPr indent="0" lvl="0" marL="0" rtl="0" algn="l">
              <a:lnSpc>
                <a:spcPct val="115000"/>
              </a:lnSpc>
              <a:spcBef>
                <a:spcPts val="0"/>
              </a:spcBef>
              <a:spcAft>
                <a:spcPts val="0"/>
              </a:spcAft>
              <a:buNone/>
            </a:pPr>
            <a:r>
              <a:rPr i="1" lang="en" sz="2050">
                <a:solidFill>
                  <a:srgbClr val="5996AD"/>
                </a:solidFill>
                <a:highlight>
                  <a:srgbClr val="FFFFFF"/>
                </a:highlight>
              </a:rPr>
              <a:t>“THE OPPOSITE OF ‘RACIST’ ISN’T ‘NOT RACIST.’ IT IS ‘ANTIRACIST.’”</a:t>
            </a:r>
            <a:endParaRPr sz="2400">
              <a:solidFill>
                <a:srgbClr val="595959"/>
              </a:solidFill>
              <a:latin typeface="Garamond"/>
              <a:ea typeface="Garamond"/>
              <a:cs typeface="Garamond"/>
              <a:sym typeface="Garamond"/>
            </a:endParaRPr>
          </a:p>
        </p:txBody>
      </p:sp>
      <p:pic>
        <p:nvPicPr>
          <p:cNvPr id="228" name="Google Shape;228;p35"/>
          <p:cNvPicPr preferRelativeResize="0"/>
          <p:nvPr/>
        </p:nvPicPr>
        <p:blipFill>
          <a:blip r:embed="rId4">
            <a:alphaModFix/>
          </a:blip>
          <a:stretch>
            <a:fillRect/>
          </a:stretch>
        </p:blipFill>
        <p:spPr>
          <a:xfrm>
            <a:off x="6950325" y="1781950"/>
            <a:ext cx="2193676" cy="219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6"/>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34" name="Google Shape;234;p36"/>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35" name="Google Shape;235;p36"/>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595959"/>
                </a:solidFill>
                <a:latin typeface="Garamond"/>
                <a:ea typeface="Garamond"/>
                <a:cs typeface="Garamond"/>
                <a:sym typeface="Garamond"/>
              </a:rPr>
              <a:t>Antiracism in Mediation</a:t>
            </a:r>
            <a:endParaRPr b="1" sz="4400">
              <a:solidFill>
                <a:srgbClr val="595959"/>
              </a:solidFill>
              <a:latin typeface="Garamond"/>
              <a:ea typeface="Garamond"/>
              <a:cs typeface="Garamond"/>
              <a:sym typeface="Garamond"/>
            </a:endParaRPr>
          </a:p>
        </p:txBody>
      </p:sp>
      <p:sp>
        <p:nvSpPr>
          <p:cNvPr id="236" name="Google Shape;236;p36"/>
          <p:cNvSpPr txBox="1"/>
          <p:nvPr/>
        </p:nvSpPr>
        <p:spPr>
          <a:xfrm>
            <a:off x="256500" y="953100"/>
            <a:ext cx="8430300" cy="38313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640"/>
              </a:spcBef>
              <a:spcAft>
                <a:spcPts val="0"/>
              </a:spcAft>
              <a:buNone/>
            </a:pPr>
            <a:r>
              <a:rPr lang="en" sz="2400">
                <a:latin typeface="Garamond"/>
                <a:ea typeface="Garamond"/>
                <a:cs typeface="Garamond"/>
                <a:sym typeface="Garamond"/>
              </a:rPr>
              <a:t>What is antiracism in the context of mediation, and why should we care?</a:t>
            </a:r>
            <a:endParaRPr sz="2400">
              <a:latin typeface="Garamond"/>
              <a:ea typeface="Garamond"/>
              <a:cs typeface="Garamond"/>
              <a:sym typeface="Garamond"/>
            </a:endParaRPr>
          </a:p>
          <a:p>
            <a:pPr indent="-381000" lvl="0" marL="914400" rtl="0" algn="l">
              <a:lnSpc>
                <a:spcPct val="115000"/>
              </a:lnSpc>
              <a:spcBef>
                <a:spcPts val="640"/>
              </a:spcBef>
              <a:spcAft>
                <a:spcPts val="0"/>
              </a:spcAft>
              <a:buSzPts val="2400"/>
              <a:buFont typeface="Garamond"/>
              <a:buChar char="-"/>
            </a:pPr>
            <a:r>
              <a:rPr b="1" lang="en" sz="2400">
                <a:latin typeface="Garamond"/>
                <a:ea typeface="Garamond"/>
                <a:cs typeface="Garamond"/>
                <a:sym typeface="Garamond"/>
              </a:rPr>
              <a:t>Actively identifying</a:t>
            </a:r>
            <a:r>
              <a:rPr lang="en" sz="2400">
                <a:latin typeface="Garamond"/>
                <a:ea typeface="Garamond"/>
                <a:cs typeface="Garamond"/>
                <a:sym typeface="Garamond"/>
              </a:rPr>
              <a:t> issues such as bias and barriers in order to protect the </a:t>
            </a:r>
            <a:r>
              <a:rPr lang="en" sz="2400">
                <a:latin typeface="Garamond"/>
                <a:ea typeface="Garamond"/>
                <a:cs typeface="Garamond"/>
                <a:sym typeface="Garamond"/>
              </a:rPr>
              <a:t>integrity</a:t>
            </a:r>
            <a:r>
              <a:rPr lang="en" sz="2400">
                <a:latin typeface="Garamond"/>
                <a:ea typeface="Garamond"/>
                <a:cs typeface="Garamond"/>
                <a:sym typeface="Garamond"/>
              </a:rPr>
              <a:t> of the mediation process</a:t>
            </a:r>
            <a:endParaRPr sz="2400">
              <a:latin typeface="Garamond"/>
              <a:ea typeface="Garamond"/>
              <a:cs typeface="Garamond"/>
              <a:sym typeface="Garamond"/>
            </a:endParaRPr>
          </a:p>
          <a:p>
            <a:pPr indent="-381000" lvl="0" marL="914400" rtl="0" algn="l">
              <a:lnSpc>
                <a:spcPct val="115000"/>
              </a:lnSpc>
              <a:spcBef>
                <a:spcPts val="0"/>
              </a:spcBef>
              <a:spcAft>
                <a:spcPts val="0"/>
              </a:spcAft>
              <a:buSzPts val="2400"/>
              <a:buFont typeface="Garamond"/>
              <a:buChar char="-"/>
            </a:pPr>
            <a:r>
              <a:rPr b="1" lang="en" sz="2400">
                <a:latin typeface="Garamond"/>
                <a:ea typeface="Garamond"/>
                <a:cs typeface="Garamond"/>
                <a:sym typeface="Garamond"/>
              </a:rPr>
              <a:t>Promoting awareness </a:t>
            </a:r>
            <a:r>
              <a:rPr lang="en" sz="2400">
                <a:latin typeface="Garamond"/>
                <a:ea typeface="Garamond"/>
                <a:cs typeface="Garamond"/>
                <a:sym typeface="Garamond"/>
              </a:rPr>
              <a:t>so mediators can recognize and address issues more effectively</a:t>
            </a:r>
            <a:endParaRPr sz="2400">
              <a:latin typeface="Garamond"/>
              <a:ea typeface="Garamond"/>
              <a:cs typeface="Garamond"/>
              <a:sym typeface="Garamond"/>
            </a:endParaRPr>
          </a:p>
          <a:p>
            <a:pPr indent="0" lvl="0" marL="1828800" rtl="0" algn="l">
              <a:lnSpc>
                <a:spcPct val="115000"/>
              </a:lnSpc>
              <a:spcBef>
                <a:spcPts val="640"/>
              </a:spcBef>
              <a:spcAft>
                <a:spcPts val="0"/>
              </a:spcAft>
              <a:buNone/>
            </a:pPr>
            <a:r>
              <a:t/>
            </a:r>
            <a:endParaRPr sz="2400">
              <a:solidFill>
                <a:srgbClr val="595959"/>
              </a:solidFill>
              <a:latin typeface="Garamond"/>
              <a:ea typeface="Garamond"/>
              <a:cs typeface="Garamond"/>
              <a:sym typeface="Garamond"/>
            </a:endParaRPr>
          </a:p>
          <a:p>
            <a:pPr indent="0" lvl="0" marL="457200" rtl="0" algn="l">
              <a:lnSpc>
                <a:spcPct val="115000"/>
              </a:lnSpc>
              <a:spcBef>
                <a:spcPts val="640"/>
              </a:spcBef>
              <a:spcAft>
                <a:spcPts val="0"/>
              </a:spcAft>
              <a:buNone/>
            </a:pPr>
            <a:r>
              <a:t/>
            </a:r>
            <a:endParaRPr sz="2400">
              <a:solidFill>
                <a:srgbClr val="595959"/>
              </a:solidFill>
              <a:latin typeface="Garamond"/>
              <a:ea typeface="Garamond"/>
              <a:cs typeface="Garamond"/>
              <a:sym typeface="Garamond"/>
            </a:endParaRPr>
          </a:p>
          <a:p>
            <a:pPr indent="0" lvl="0" marL="457200" rtl="0" algn="l">
              <a:lnSpc>
                <a:spcPct val="115000"/>
              </a:lnSpc>
              <a:spcBef>
                <a:spcPts val="640"/>
              </a:spcBef>
              <a:spcAft>
                <a:spcPts val="0"/>
              </a:spcAft>
              <a:buNone/>
            </a:pPr>
            <a:r>
              <a:t/>
            </a:r>
            <a:endParaRPr sz="2400">
              <a:solidFill>
                <a:srgbClr val="595959"/>
              </a:solidFill>
              <a:latin typeface="Garamond"/>
              <a:ea typeface="Garamond"/>
              <a:cs typeface="Garamond"/>
              <a:sym typeface="Garamond"/>
            </a:endParaRPr>
          </a:p>
          <a:p>
            <a:pPr indent="0" lvl="0" marL="0" rtl="0" algn="l">
              <a:lnSpc>
                <a:spcPct val="115000"/>
              </a:lnSpc>
              <a:spcBef>
                <a:spcPts val="0"/>
              </a:spcBef>
              <a:spcAft>
                <a:spcPts val="0"/>
              </a:spcAft>
              <a:buNone/>
            </a:pPr>
            <a:r>
              <a:t/>
            </a:r>
            <a:endParaRPr sz="2400">
              <a:solidFill>
                <a:srgbClr val="595959"/>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37"/>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42" name="Google Shape;242;p37"/>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43" name="Google Shape;243;p37"/>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700">
                <a:solidFill>
                  <a:schemeClr val="dk2"/>
                </a:solidFill>
                <a:latin typeface="Garamond"/>
                <a:ea typeface="Garamond"/>
                <a:cs typeface="Garamond"/>
                <a:sym typeface="Garamond"/>
              </a:rPr>
              <a:t>Manifestations in the Mediation Room</a:t>
            </a:r>
            <a:endParaRPr b="1" sz="4400">
              <a:solidFill>
                <a:srgbClr val="595959"/>
              </a:solidFill>
              <a:latin typeface="Garamond"/>
              <a:ea typeface="Garamond"/>
              <a:cs typeface="Garamond"/>
              <a:sym typeface="Garamond"/>
            </a:endParaRPr>
          </a:p>
        </p:txBody>
      </p:sp>
      <p:sp>
        <p:nvSpPr>
          <p:cNvPr id="244" name="Google Shape;244;p37"/>
          <p:cNvSpPr txBox="1"/>
          <p:nvPr/>
        </p:nvSpPr>
        <p:spPr>
          <a:xfrm>
            <a:off x="256500" y="953100"/>
            <a:ext cx="8887500" cy="419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40"/>
              </a:spcBef>
              <a:spcAft>
                <a:spcPts val="0"/>
              </a:spcAft>
              <a:buNone/>
            </a:pPr>
            <a:r>
              <a:rPr b="1" lang="en" sz="2400" u="sng">
                <a:latin typeface="Garamond"/>
                <a:ea typeface="Garamond"/>
                <a:cs typeface="Garamond"/>
                <a:sym typeface="Garamond"/>
              </a:rPr>
              <a:t>Overt Assertions of Racial Bias</a:t>
            </a:r>
            <a:endParaRPr b="1" sz="2400" u="sng">
              <a:latin typeface="Garamond"/>
              <a:ea typeface="Garamond"/>
              <a:cs typeface="Garamond"/>
              <a:sym typeface="Garamond"/>
            </a:endParaRPr>
          </a:p>
          <a:p>
            <a:pPr indent="-342900" lvl="1" marL="914400" rtl="0" algn="l">
              <a:lnSpc>
                <a:spcPct val="115000"/>
              </a:lnSpc>
              <a:spcBef>
                <a:spcPts val="640"/>
              </a:spcBef>
              <a:spcAft>
                <a:spcPts val="0"/>
              </a:spcAft>
              <a:buSzPts val="1800"/>
              <a:buFont typeface="Garamond"/>
              <a:buChar char="○"/>
            </a:pPr>
            <a:r>
              <a:rPr lang="en" sz="1800">
                <a:latin typeface="Garamond"/>
                <a:ea typeface="Garamond"/>
                <a:cs typeface="Garamond"/>
                <a:sym typeface="Garamond"/>
              </a:rPr>
              <a:t>Intentional or obvious harmful attitudes or behaviors towards a party because of their race or racial background.* </a:t>
            </a:r>
            <a:endParaRPr sz="1800">
              <a:latin typeface="Garamond"/>
              <a:ea typeface="Garamond"/>
              <a:cs typeface="Garamond"/>
              <a:sym typeface="Garamond"/>
            </a:endParaRPr>
          </a:p>
          <a:p>
            <a:pPr indent="-342900" lvl="1" marL="9144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Overt r</a:t>
            </a:r>
            <a:r>
              <a:rPr lang="en" sz="1800">
                <a:latin typeface="Garamond"/>
                <a:ea typeface="Garamond"/>
                <a:cs typeface="Garamond"/>
                <a:sym typeface="Garamond"/>
              </a:rPr>
              <a:t>acial bias can manifest in direct prejudice, hostility, or clear negative feelings.</a:t>
            </a:r>
            <a:endParaRPr sz="1800">
              <a:latin typeface="Garamond"/>
              <a:ea typeface="Garamond"/>
              <a:cs typeface="Garamond"/>
              <a:sym typeface="Garamond"/>
            </a:endParaRPr>
          </a:p>
          <a:p>
            <a:pPr indent="0" lvl="0" marL="457200" rtl="0" algn="l">
              <a:lnSpc>
                <a:spcPct val="115000"/>
              </a:lnSpc>
              <a:spcBef>
                <a:spcPts val="640"/>
              </a:spcBef>
              <a:spcAft>
                <a:spcPts val="0"/>
              </a:spcAft>
              <a:buNone/>
            </a:pPr>
            <a:r>
              <a:t/>
            </a:r>
            <a:endParaRPr sz="1800">
              <a:latin typeface="Garamond"/>
              <a:ea typeface="Garamond"/>
              <a:cs typeface="Garamond"/>
              <a:sym typeface="Garamond"/>
            </a:endParaRPr>
          </a:p>
          <a:p>
            <a:pPr indent="0" lvl="0" marL="0" rtl="0" algn="l">
              <a:lnSpc>
                <a:spcPct val="115000"/>
              </a:lnSpc>
              <a:spcBef>
                <a:spcPts val="640"/>
              </a:spcBef>
              <a:spcAft>
                <a:spcPts val="0"/>
              </a:spcAft>
              <a:buNone/>
            </a:pPr>
            <a:r>
              <a:t/>
            </a:r>
            <a:endParaRPr sz="1600">
              <a:solidFill>
                <a:srgbClr val="595959"/>
              </a:solidFill>
              <a:latin typeface="Garamond"/>
              <a:ea typeface="Garamond"/>
              <a:cs typeface="Garamond"/>
              <a:sym typeface="Garamond"/>
            </a:endParaRPr>
          </a:p>
          <a:p>
            <a:pPr indent="0" lvl="0" marL="0" rtl="0" algn="l">
              <a:lnSpc>
                <a:spcPct val="115000"/>
              </a:lnSpc>
              <a:spcBef>
                <a:spcPts val="0"/>
              </a:spcBef>
              <a:spcAft>
                <a:spcPts val="0"/>
              </a:spcAft>
              <a:buNone/>
            </a:pPr>
            <a:r>
              <a:t/>
            </a:r>
            <a:endParaRPr sz="2400">
              <a:solidFill>
                <a:srgbClr val="595959"/>
              </a:solidFill>
              <a:latin typeface="Garamond"/>
              <a:ea typeface="Garamond"/>
              <a:cs typeface="Garamond"/>
              <a:sym typeface="Garamond"/>
            </a:endParaRPr>
          </a:p>
        </p:txBody>
      </p:sp>
      <p:pic>
        <p:nvPicPr>
          <p:cNvPr descr="Racism is a Social Product of Race | Institute for Learning and Brain  Sciences (I-LABS)" id="245" name="Google Shape;245;p37"/>
          <p:cNvPicPr preferRelativeResize="0"/>
          <p:nvPr/>
        </p:nvPicPr>
        <p:blipFill>
          <a:blip r:embed="rId4">
            <a:alphaModFix/>
          </a:blip>
          <a:stretch>
            <a:fillRect/>
          </a:stretch>
        </p:blipFill>
        <p:spPr>
          <a:xfrm>
            <a:off x="457200" y="2850571"/>
            <a:ext cx="3120943" cy="1961175"/>
          </a:xfrm>
          <a:prstGeom prst="rect">
            <a:avLst/>
          </a:prstGeom>
          <a:noFill/>
          <a:ln>
            <a:noFill/>
          </a:ln>
        </p:spPr>
      </p:pic>
      <p:sp>
        <p:nvSpPr>
          <p:cNvPr id="246" name="Google Shape;246;p37"/>
          <p:cNvSpPr txBox="1"/>
          <p:nvPr/>
        </p:nvSpPr>
        <p:spPr>
          <a:xfrm>
            <a:off x="6481225" y="4689800"/>
            <a:ext cx="25581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“Overt Racism,” Fitchburg State University</a:t>
            </a:r>
            <a:endParaRPr sz="1000">
              <a:latin typeface="Calibri"/>
              <a:ea typeface="Calibri"/>
              <a:cs typeface="Calibri"/>
              <a:sym typeface="Calibri"/>
            </a:endParaRPr>
          </a:p>
        </p:txBody>
      </p:sp>
      <p:sp>
        <p:nvSpPr>
          <p:cNvPr id="247" name="Google Shape;247;p37"/>
          <p:cNvSpPr txBox="1"/>
          <p:nvPr/>
        </p:nvSpPr>
        <p:spPr>
          <a:xfrm>
            <a:off x="3578150" y="2644700"/>
            <a:ext cx="5507700" cy="20451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640"/>
              </a:spcBef>
              <a:spcAft>
                <a:spcPts val="0"/>
              </a:spcAft>
              <a:buNone/>
            </a:pPr>
            <a:r>
              <a:rPr b="1" lang="en" sz="2200">
                <a:solidFill>
                  <a:schemeClr val="dk1"/>
                </a:solidFill>
                <a:latin typeface="Garamond"/>
                <a:ea typeface="Garamond"/>
                <a:cs typeface="Garamond"/>
                <a:sym typeface="Garamond"/>
              </a:rPr>
              <a:t>Examples</a:t>
            </a:r>
            <a:endParaRPr b="1" sz="2200">
              <a:solidFill>
                <a:schemeClr val="dk1"/>
              </a:solidFill>
              <a:latin typeface="Garamond"/>
              <a:ea typeface="Garamond"/>
              <a:cs typeface="Garamond"/>
              <a:sym typeface="Garamond"/>
            </a:endParaRPr>
          </a:p>
          <a:p>
            <a:pPr indent="-342900" lvl="0" marL="457200" rtl="0" algn="l">
              <a:lnSpc>
                <a:spcPct val="115000"/>
              </a:lnSpc>
              <a:spcBef>
                <a:spcPts val="64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Speeches or behaviors that demonstrate negative racial attitudes (i.e. racial slurs)</a:t>
            </a:r>
            <a:endParaRPr sz="1800">
              <a:solidFill>
                <a:schemeClr val="dk1"/>
              </a:solidFill>
              <a:latin typeface="Garamond"/>
              <a:ea typeface="Garamond"/>
              <a:cs typeface="Garamond"/>
              <a:sym typeface="Garamond"/>
            </a:endParaRPr>
          </a:p>
          <a:p>
            <a:pPr indent="-342900" lvl="0" marL="457200" rtl="0" algn="l">
              <a:lnSpc>
                <a:spcPct val="115000"/>
              </a:lnSpc>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Use of generalized negative attitudes/stereotypes directed toward groups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8"/>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53" name="Google Shape;253;p38"/>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54" name="Google Shape;254;p38"/>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solidFill>
                  <a:srgbClr val="595959"/>
                </a:solidFill>
                <a:latin typeface="Garamond"/>
                <a:ea typeface="Garamond"/>
                <a:cs typeface="Garamond"/>
                <a:sym typeface="Garamond"/>
              </a:rPr>
              <a:t>Manifestations in the Mediation Room</a:t>
            </a:r>
            <a:endParaRPr b="1" sz="3700">
              <a:solidFill>
                <a:srgbClr val="595959"/>
              </a:solidFill>
              <a:latin typeface="Garamond"/>
              <a:ea typeface="Garamond"/>
              <a:cs typeface="Garamond"/>
              <a:sym typeface="Garamond"/>
            </a:endParaRPr>
          </a:p>
        </p:txBody>
      </p:sp>
      <p:sp>
        <p:nvSpPr>
          <p:cNvPr id="255" name="Google Shape;255;p38"/>
          <p:cNvSpPr txBox="1"/>
          <p:nvPr/>
        </p:nvSpPr>
        <p:spPr>
          <a:xfrm>
            <a:off x="0" y="953100"/>
            <a:ext cx="4470000" cy="419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40"/>
              </a:spcBef>
              <a:spcAft>
                <a:spcPts val="0"/>
              </a:spcAft>
              <a:buNone/>
            </a:pPr>
            <a:r>
              <a:rPr b="1" lang="en" sz="2400" u="sng">
                <a:latin typeface="Garamond"/>
                <a:ea typeface="Garamond"/>
                <a:cs typeface="Garamond"/>
                <a:sym typeface="Garamond"/>
              </a:rPr>
              <a:t>The Dog-Whistle Context</a:t>
            </a:r>
            <a:endParaRPr b="1" sz="2400" u="sng">
              <a:latin typeface="Garamond"/>
              <a:ea typeface="Garamond"/>
              <a:cs typeface="Garamond"/>
              <a:sym typeface="Garamond"/>
            </a:endParaRPr>
          </a:p>
          <a:p>
            <a:pPr indent="-355600" lvl="1" marL="914400" rtl="0" algn="l">
              <a:lnSpc>
                <a:spcPct val="115000"/>
              </a:lnSpc>
              <a:spcBef>
                <a:spcPts val="640"/>
              </a:spcBef>
              <a:spcAft>
                <a:spcPts val="0"/>
              </a:spcAft>
              <a:buSzPts val="2000"/>
              <a:buFont typeface="Garamond"/>
              <a:buChar char="○"/>
            </a:pPr>
            <a:r>
              <a:rPr lang="en" sz="1800">
                <a:latin typeface="Garamond"/>
                <a:ea typeface="Garamond"/>
                <a:cs typeface="Garamond"/>
                <a:sym typeface="Garamond"/>
              </a:rPr>
              <a:t>An expression, statement, or coded rhetoric that has a secondary meaning understood by a specific group</a:t>
            </a:r>
            <a:r>
              <a:rPr lang="en" sz="2600">
                <a:latin typeface="Garamond"/>
                <a:ea typeface="Garamond"/>
                <a:cs typeface="Garamond"/>
                <a:sym typeface="Garamond"/>
              </a:rPr>
              <a:t>.*</a:t>
            </a:r>
            <a:endParaRPr sz="2600">
              <a:latin typeface="Garamond"/>
              <a:ea typeface="Garamond"/>
              <a:cs typeface="Garamond"/>
              <a:sym typeface="Garamond"/>
            </a:endParaRPr>
          </a:p>
          <a:p>
            <a:pPr indent="-342900" lvl="2" marL="1371600" rtl="0" algn="l">
              <a:lnSpc>
                <a:spcPct val="115000"/>
              </a:lnSpc>
              <a:spcBef>
                <a:spcPts val="0"/>
              </a:spcBef>
              <a:spcAft>
                <a:spcPts val="0"/>
              </a:spcAft>
              <a:buSzPts val="1800"/>
              <a:buFont typeface="Garamond"/>
              <a:buChar char="■"/>
            </a:pPr>
            <a:r>
              <a:rPr b="1" lang="en" sz="1800">
                <a:latin typeface="Garamond"/>
                <a:ea typeface="Garamond"/>
                <a:cs typeface="Garamond"/>
                <a:sym typeface="Garamond"/>
              </a:rPr>
              <a:t>Active: </a:t>
            </a:r>
            <a:r>
              <a:rPr lang="en" sz="1800">
                <a:latin typeface="Garamond"/>
                <a:ea typeface="Garamond"/>
                <a:cs typeface="Garamond"/>
                <a:sym typeface="Garamond"/>
              </a:rPr>
              <a:t>An expression or statement intended to communicate a secondary meaning to a specific group.</a:t>
            </a:r>
            <a:endParaRPr sz="1800">
              <a:latin typeface="Garamond"/>
              <a:ea typeface="Garamond"/>
              <a:cs typeface="Garamond"/>
              <a:sym typeface="Garamond"/>
            </a:endParaRPr>
          </a:p>
          <a:p>
            <a:pPr indent="-342900" lvl="2" marL="1371600" rtl="0" algn="l">
              <a:lnSpc>
                <a:spcPct val="115000"/>
              </a:lnSpc>
              <a:spcBef>
                <a:spcPts val="0"/>
              </a:spcBef>
              <a:spcAft>
                <a:spcPts val="0"/>
              </a:spcAft>
              <a:buSzPts val="1800"/>
              <a:buFont typeface="Garamond"/>
              <a:buChar char="■"/>
            </a:pPr>
            <a:r>
              <a:rPr b="1" lang="en" sz="1800">
                <a:latin typeface="Garamond"/>
                <a:ea typeface="Garamond"/>
                <a:cs typeface="Garamond"/>
                <a:sym typeface="Garamond"/>
              </a:rPr>
              <a:t>Passive: </a:t>
            </a:r>
            <a:r>
              <a:rPr lang="en" sz="1800">
                <a:latin typeface="Garamond"/>
                <a:ea typeface="Garamond"/>
                <a:cs typeface="Garamond"/>
                <a:sym typeface="Garamond"/>
              </a:rPr>
              <a:t>An expression or statement that carries an unintended secondary meaning.</a:t>
            </a:r>
            <a:endParaRPr sz="1800">
              <a:latin typeface="Garamond"/>
              <a:ea typeface="Garamond"/>
              <a:cs typeface="Garamond"/>
              <a:sym typeface="Garamond"/>
            </a:endParaRPr>
          </a:p>
          <a:p>
            <a:pPr indent="0" lvl="0" marL="0" rtl="0" algn="l">
              <a:lnSpc>
                <a:spcPct val="115000"/>
              </a:lnSpc>
              <a:spcBef>
                <a:spcPts val="640"/>
              </a:spcBef>
              <a:spcAft>
                <a:spcPts val="0"/>
              </a:spcAft>
              <a:buNone/>
            </a:pPr>
            <a:r>
              <a:t/>
            </a:r>
            <a:endParaRPr sz="2400">
              <a:solidFill>
                <a:srgbClr val="595959"/>
              </a:solidFill>
              <a:latin typeface="Garamond"/>
              <a:ea typeface="Garamond"/>
              <a:cs typeface="Garamond"/>
              <a:sym typeface="Garamond"/>
            </a:endParaRPr>
          </a:p>
          <a:p>
            <a:pPr indent="0" lvl="0" marL="457200" rtl="0" algn="l">
              <a:lnSpc>
                <a:spcPct val="115000"/>
              </a:lnSpc>
              <a:spcBef>
                <a:spcPts val="640"/>
              </a:spcBef>
              <a:spcAft>
                <a:spcPts val="0"/>
              </a:spcAft>
              <a:buNone/>
            </a:pPr>
            <a:r>
              <a:t/>
            </a:r>
            <a:endParaRPr sz="2400">
              <a:solidFill>
                <a:srgbClr val="595959"/>
              </a:solidFill>
              <a:latin typeface="Garamond"/>
              <a:ea typeface="Garamond"/>
              <a:cs typeface="Garamond"/>
              <a:sym typeface="Garamond"/>
            </a:endParaRPr>
          </a:p>
          <a:p>
            <a:pPr indent="0" lvl="0" marL="0" rtl="0" algn="l">
              <a:lnSpc>
                <a:spcPct val="115000"/>
              </a:lnSpc>
              <a:spcBef>
                <a:spcPts val="0"/>
              </a:spcBef>
              <a:spcAft>
                <a:spcPts val="0"/>
              </a:spcAft>
              <a:buNone/>
            </a:pPr>
            <a:r>
              <a:t/>
            </a:r>
            <a:endParaRPr sz="2400">
              <a:solidFill>
                <a:srgbClr val="595959"/>
              </a:solidFill>
              <a:latin typeface="Garamond"/>
              <a:ea typeface="Garamond"/>
              <a:cs typeface="Garamond"/>
              <a:sym typeface="Garamond"/>
            </a:endParaRPr>
          </a:p>
        </p:txBody>
      </p:sp>
      <p:pic>
        <p:nvPicPr>
          <p:cNvPr descr="How Modern Politics Have Morphed the Meaning of “Dog Whistle” - The Ringer" id="256" name="Google Shape;256;p38"/>
          <p:cNvPicPr preferRelativeResize="0"/>
          <p:nvPr/>
        </p:nvPicPr>
        <p:blipFill>
          <a:blip r:embed="rId4">
            <a:alphaModFix/>
          </a:blip>
          <a:stretch>
            <a:fillRect/>
          </a:stretch>
        </p:blipFill>
        <p:spPr>
          <a:xfrm>
            <a:off x="4470100" y="1736125"/>
            <a:ext cx="4286250" cy="1891600"/>
          </a:xfrm>
          <a:prstGeom prst="rect">
            <a:avLst/>
          </a:prstGeom>
          <a:noFill/>
          <a:ln>
            <a:noFill/>
          </a:ln>
        </p:spPr>
      </p:pic>
      <p:sp>
        <p:nvSpPr>
          <p:cNvPr id="257" name="Google Shape;257;p38"/>
          <p:cNvSpPr txBox="1"/>
          <p:nvPr/>
        </p:nvSpPr>
        <p:spPr>
          <a:xfrm>
            <a:off x="7103725" y="3967025"/>
            <a:ext cx="18429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*Merriam Webster,  Stephen </a:t>
            </a:r>
            <a:r>
              <a:rPr lang="en" sz="1000">
                <a:highlight>
                  <a:srgbClr val="FFFFFF"/>
                </a:highlight>
                <a:latin typeface="Calibri"/>
                <a:ea typeface="Calibri"/>
                <a:cs typeface="Calibri"/>
                <a:sym typeface="Calibri"/>
              </a:rPr>
              <a:t>Whitley, </a:t>
            </a:r>
            <a:r>
              <a:rPr i="1" lang="en" sz="1000">
                <a:highlight>
                  <a:srgbClr val="FFFFFF"/>
                </a:highlight>
                <a:latin typeface="Calibri"/>
                <a:ea typeface="Calibri"/>
                <a:cs typeface="Calibri"/>
                <a:sym typeface="Calibri"/>
              </a:rPr>
              <a:t>"Dog-whistle" rhetoric: Pedagogy and the coded language of modern american politics </a:t>
            </a:r>
            <a:r>
              <a:rPr lang="en" sz="1000">
                <a:highlight>
                  <a:srgbClr val="FFFFFF"/>
                </a:highlight>
                <a:latin typeface="Calibri"/>
                <a:ea typeface="Calibri"/>
                <a:cs typeface="Calibri"/>
                <a:sym typeface="Calibri"/>
              </a:rPr>
              <a:t>“ (2014).</a:t>
            </a:r>
            <a:endParaRPr sz="1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9"/>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63" name="Google Shape;263;p39"/>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64" name="Google Shape;264;p39"/>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solidFill>
                  <a:srgbClr val="595959"/>
                </a:solidFill>
                <a:latin typeface="Garamond"/>
                <a:ea typeface="Garamond"/>
                <a:cs typeface="Garamond"/>
                <a:sym typeface="Garamond"/>
              </a:rPr>
              <a:t>Manifestations in the Mediation Room</a:t>
            </a:r>
            <a:endParaRPr b="1" sz="3700">
              <a:solidFill>
                <a:srgbClr val="595959"/>
              </a:solidFill>
              <a:latin typeface="Garamond"/>
              <a:ea typeface="Garamond"/>
              <a:cs typeface="Garamond"/>
              <a:sym typeface="Garamond"/>
            </a:endParaRPr>
          </a:p>
        </p:txBody>
      </p:sp>
      <p:sp>
        <p:nvSpPr>
          <p:cNvPr id="265" name="Google Shape;265;p39"/>
          <p:cNvSpPr txBox="1"/>
          <p:nvPr/>
        </p:nvSpPr>
        <p:spPr>
          <a:xfrm>
            <a:off x="256500" y="953100"/>
            <a:ext cx="8430300" cy="38313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640"/>
              </a:spcBef>
              <a:spcAft>
                <a:spcPts val="0"/>
              </a:spcAft>
              <a:buNone/>
            </a:pPr>
            <a:r>
              <a:rPr b="1" lang="en" sz="2400" u="sng">
                <a:latin typeface="Garamond"/>
                <a:ea typeface="Garamond"/>
                <a:cs typeface="Garamond"/>
                <a:sym typeface="Garamond"/>
              </a:rPr>
              <a:t>Institutional skepticism</a:t>
            </a:r>
            <a:endParaRPr b="1" sz="2400" u="sng">
              <a:latin typeface="Garamond"/>
              <a:ea typeface="Garamond"/>
              <a:cs typeface="Garamond"/>
              <a:sym typeface="Garamond"/>
            </a:endParaRPr>
          </a:p>
          <a:p>
            <a:pPr indent="-342900" lvl="0" marL="9144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People of Color may have a lack of confidence in certain institutions (i.e. ADR system) </a:t>
            </a:r>
            <a:endParaRPr sz="1800">
              <a:highlight>
                <a:srgbClr val="FFFFFF"/>
              </a:highlight>
            </a:endParaRPr>
          </a:p>
          <a:p>
            <a:pPr indent="-342900" lvl="1" marL="1371600" rtl="0" algn="l">
              <a:lnSpc>
                <a:spcPct val="115000"/>
              </a:lnSpc>
              <a:spcBef>
                <a:spcPts val="0"/>
              </a:spcBef>
              <a:spcAft>
                <a:spcPts val="0"/>
              </a:spcAft>
              <a:buSzPts val="1800"/>
              <a:buFont typeface="Garamond"/>
              <a:buChar char="○"/>
            </a:pPr>
            <a:r>
              <a:rPr lang="en" sz="1800">
                <a:highlight>
                  <a:srgbClr val="FFFFFF"/>
                </a:highlight>
                <a:latin typeface="Garamond"/>
                <a:ea typeface="Garamond"/>
                <a:cs typeface="Garamond"/>
                <a:sym typeface="Garamond"/>
              </a:rPr>
              <a:t>Very few neutrals at top ADR providers are of color</a:t>
            </a:r>
            <a:endParaRPr sz="1800">
              <a:latin typeface="Garamond"/>
              <a:ea typeface="Garamond"/>
              <a:cs typeface="Garamond"/>
              <a:sym typeface="Garamond"/>
            </a:endParaRPr>
          </a:p>
          <a:p>
            <a:pPr indent="-342900" lvl="1" marL="13716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General lack of confidence in the legal system because of historical mistreatment</a:t>
            </a:r>
            <a:endParaRPr sz="1800">
              <a:latin typeface="Garamond"/>
              <a:ea typeface="Garamond"/>
              <a:cs typeface="Garamond"/>
              <a:sym typeface="Garamond"/>
            </a:endParaRPr>
          </a:p>
          <a:p>
            <a:pPr indent="-342900" lvl="2" marL="18288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Over sentencing</a:t>
            </a:r>
            <a:endParaRPr sz="1800">
              <a:latin typeface="Garamond"/>
              <a:ea typeface="Garamond"/>
              <a:cs typeface="Garamond"/>
              <a:sym typeface="Garamond"/>
            </a:endParaRPr>
          </a:p>
          <a:p>
            <a:pPr indent="-342900" lvl="2" marL="18288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Disrespect in the courtroom</a:t>
            </a:r>
            <a:endParaRPr sz="1800">
              <a:latin typeface="Garamond"/>
              <a:ea typeface="Garamond"/>
              <a:cs typeface="Garamond"/>
              <a:sym typeface="Garamond"/>
            </a:endParaRPr>
          </a:p>
          <a:p>
            <a:pPr indent="-342900" lvl="2" marL="18288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Overrepresentation + underrepresentation</a:t>
            </a:r>
            <a:endParaRPr sz="1800">
              <a:latin typeface="Garamond"/>
              <a:ea typeface="Garamond"/>
              <a:cs typeface="Garamond"/>
              <a:sym typeface="Garamond"/>
            </a:endParaRPr>
          </a:p>
          <a:p>
            <a:pPr indent="-342900" lvl="0" marL="9144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Lack of confidence could impact a party’s level of comfort in a mediation and how they would perceive intentions</a:t>
            </a:r>
            <a:endParaRPr sz="1800">
              <a:latin typeface="Garamond"/>
              <a:ea typeface="Garamond"/>
              <a:cs typeface="Garamond"/>
              <a:sym typeface="Garamond"/>
            </a:endParaRPr>
          </a:p>
          <a:p>
            <a:pPr indent="0" lvl="0" marL="0" rtl="0" algn="l">
              <a:lnSpc>
                <a:spcPct val="115000"/>
              </a:lnSpc>
              <a:spcBef>
                <a:spcPts val="0"/>
              </a:spcBef>
              <a:spcAft>
                <a:spcPts val="0"/>
              </a:spcAft>
              <a:buNone/>
            </a:pPr>
            <a:r>
              <a:t/>
            </a:r>
            <a:endParaRPr sz="2400">
              <a:solidFill>
                <a:srgbClr val="595959"/>
              </a:solidFill>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40"/>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71" name="Google Shape;271;p40"/>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72" name="Google Shape;272;p40"/>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solidFill>
                  <a:srgbClr val="595959"/>
                </a:solidFill>
                <a:latin typeface="Garamond"/>
                <a:ea typeface="Garamond"/>
                <a:cs typeface="Garamond"/>
                <a:sym typeface="Garamond"/>
              </a:rPr>
              <a:t>Manifestations in the Mediation Room</a:t>
            </a:r>
            <a:endParaRPr b="1" sz="3700">
              <a:solidFill>
                <a:srgbClr val="595959"/>
              </a:solidFill>
              <a:latin typeface="Garamond"/>
              <a:ea typeface="Garamond"/>
              <a:cs typeface="Garamond"/>
              <a:sym typeface="Garamond"/>
            </a:endParaRPr>
          </a:p>
        </p:txBody>
      </p:sp>
      <p:sp>
        <p:nvSpPr>
          <p:cNvPr id="273" name="Google Shape;273;p40"/>
          <p:cNvSpPr txBox="1"/>
          <p:nvPr/>
        </p:nvSpPr>
        <p:spPr>
          <a:xfrm>
            <a:off x="511000" y="1140625"/>
            <a:ext cx="7606200" cy="38313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640"/>
              </a:spcBef>
              <a:spcAft>
                <a:spcPts val="0"/>
              </a:spcAft>
              <a:buNone/>
            </a:pPr>
            <a:r>
              <a:rPr b="1" lang="en" sz="2400" u="sng">
                <a:latin typeface="Garamond"/>
                <a:ea typeface="Garamond"/>
                <a:cs typeface="Garamond"/>
                <a:sym typeface="Garamond"/>
              </a:rPr>
              <a:t>Barriers to Communication</a:t>
            </a:r>
            <a:endParaRPr b="1" sz="2400" u="sng">
              <a:latin typeface="Garamond"/>
              <a:ea typeface="Garamond"/>
              <a:cs typeface="Garamond"/>
              <a:sym typeface="Garamond"/>
            </a:endParaRPr>
          </a:p>
          <a:p>
            <a:pPr indent="0" lvl="0" marL="457200" rtl="0" algn="l">
              <a:lnSpc>
                <a:spcPct val="115000"/>
              </a:lnSpc>
              <a:spcBef>
                <a:spcPts val="640"/>
              </a:spcBef>
              <a:spcAft>
                <a:spcPts val="0"/>
              </a:spcAft>
              <a:buNone/>
            </a:pPr>
            <a:r>
              <a:rPr lang="en" sz="2000">
                <a:latin typeface="Garamond"/>
                <a:ea typeface="Garamond"/>
                <a:cs typeface="Garamond"/>
                <a:sym typeface="Garamond"/>
              </a:rPr>
              <a:t>Racism, racial bias, and racial tensions can be the source of the interpersonal issues that initially place parties in mediation:</a:t>
            </a:r>
            <a:endParaRPr sz="2000">
              <a:latin typeface="Garamond"/>
              <a:ea typeface="Garamond"/>
              <a:cs typeface="Garamond"/>
              <a:sym typeface="Garamond"/>
            </a:endParaRPr>
          </a:p>
          <a:p>
            <a:pPr indent="-355600" lvl="0" marL="914400" rtl="0" algn="l">
              <a:lnSpc>
                <a:spcPct val="115000"/>
              </a:lnSpc>
              <a:spcBef>
                <a:spcPts val="640"/>
              </a:spcBef>
              <a:spcAft>
                <a:spcPts val="0"/>
              </a:spcAft>
              <a:buSzPts val="2000"/>
              <a:buFont typeface="Garamond"/>
              <a:buChar char="●"/>
            </a:pPr>
            <a:r>
              <a:rPr lang="en" sz="2000">
                <a:latin typeface="Garamond"/>
                <a:ea typeface="Garamond"/>
                <a:cs typeface="Garamond"/>
                <a:sym typeface="Garamond"/>
              </a:rPr>
              <a:t>One’s racial background can cause continual barriers to communication - in group situations, racial dynamics can inhibit the sharing of a common vision</a:t>
            </a:r>
            <a:endParaRPr sz="2000">
              <a:latin typeface="Garamond"/>
              <a:ea typeface="Garamond"/>
              <a:cs typeface="Garamond"/>
              <a:sym typeface="Garamond"/>
            </a:endParaRPr>
          </a:p>
          <a:p>
            <a:pPr indent="-336550" lvl="1" marL="1371600" rtl="0" algn="l">
              <a:lnSpc>
                <a:spcPct val="115000"/>
              </a:lnSpc>
              <a:spcBef>
                <a:spcPts val="0"/>
              </a:spcBef>
              <a:spcAft>
                <a:spcPts val="0"/>
              </a:spcAft>
              <a:buSzPts val="1700"/>
              <a:buFont typeface="Garamond"/>
              <a:buChar char="○"/>
            </a:pPr>
            <a:r>
              <a:rPr lang="en" sz="1700">
                <a:latin typeface="Garamond"/>
                <a:ea typeface="Garamond"/>
                <a:cs typeface="Garamond"/>
                <a:sym typeface="Garamond"/>
              </a:rPr>
              <a:t>Olson et al., Language and Race: Barriers to Communicating a Vision</a:t>
            </a:r>
            <a:endParaRPr sz="1700">
              <a:latin typeface="Garamond"/>
              <a:ea typeface="Garamond"/>
              <a:cs typeface="Garamond"/>
              <a:sym typeface="Garamond"/>
            </a:endParaRPr>
          </a:p>
          <a:p>
            <a:pPr indent="0" lvl="0" marL="0" rtl="0" algn="l">
              <a:lnSpc>
                <a:spcPct val="115000"/>
              </a:lnSpc>
              <a:spcBef>
                <a:spcPts val="640"/>
              </a:spcBef>
              <a:spcAft>
                <a:spcPts val="0"/>
              </a:spcAft>
              <a:buNone/>
            </a:pPr>
            <a:r>
              <a:t/>
            </a:r>
            <a:endParaRPr sz="1000">
              <a:latin typeface="Garamond"/>
              <a:ea typeface="Garamond"/>
              <a:cs typeface="Garamond"/>
              <a:sym typeface="Garamond"/>
            </a:endParaRPr>
          </a:p>
          <a:p>
            <a:pPr indent="0" lvl="0" marL="0" rtl="0" algn="l">
              <a:lnSpc>
                <a:spcPct val="115000"/>
              </a:lnSpc>
              <a:spcBef>
                <a:spcPts val="640"/>
              </a:spcBef>
              <a:spcAft>
                <a:spcPts val="0"/>
              </a:spcAft>
              <a:buNone/>
            </a:pPr>
            <a:r>
              <a:rPr lang="en" sz="1600">
                <a:latin typeface="Garamond"/>
                <a:ea typeface="Garamond"/>
                <a:cs typeface="Garamond"/>
                <a:sym typeface="Garamond"/>
              </a:rPr>
              <a:t>	</a:t>
            </a:r>
            <a:endParaRPr sz="2000">
              <a:latin typeface="Garamond"/>
              <a:ea typeface="Garamond"/>
              <a:cs typeface="Garamond"/>
              <a:sym typeface="Garamond"/>
            </a:endParaRPr>
          </a:p>
          <a:p>
            <a:pPr indent="0" lvl="0" marL="0" rtl="0" algn="l">
              <a:lnSpc>
                <a:spcPct val="115000"/>
              </a:lnSpc>
              <a:spcBef>
                <a:spcPts val="0"/>
              </a:spcBef>
              <a:spcAft>
                <a:spcPts val="0"/>
              </a:spcAft>
              <a:buNone/>
            </a:pPr>
            <a:r>
              <a:t/>
            </a:r>
            <a:endParaRPr sz="2400">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41"/>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79" name="Google Shape;279;p41"/>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80" name="Google Shape;280;p41"/>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solidFill>
                  <a:srgbClr val="595959"/>
                </a:solidFill>
                <a:latin typeface="Garamond"/>
                <a:ea typeface="Garamond"/>
                <a:cs typeface="Garamond"/>
                <a:sym typeface="Garamond"/>
              </a:rPr>
              <a:t>Manifestations in the Mediation Room</a:t>
            </a:r>
            <a:endParaRPr b="1" sz="3700">
              <a:solidFill>
                <a:srgbClr val="595959"/>
              </a:solidFill>
              <a:latin typeface="Garamond"/>
              <a:ea typeface="Garamond"/>
              <a:cs typeface="Garamond"/>
              <a:sym typeface="Garamond"/>
            </a:endParaRPr>
          </a:p>
        </p:txBody>
      </p:sp>
      <p:sp>
        <p:nvSpPr>
          <p:cNvPr id="281" name="Google Shape;281;p41"/>
          <p:cNvSpPr txBox="1"/>
          <p:nvPr/>
        </p:nvSpPr>
        <p:spPr>
          <a:xfrm>
            <a:off x="457200" y="1046850"/>
            <a:ext cx="8142000" cy="38313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640"/>
              </a:spcBef>
              <a:spcAft>
                <a:spcPts val="0"/>
              </a:spcAft>
              <a:buNone/>
            </a:pPr>
            <a:r>
              <a:rPr b="1" lang="en" sz="2400" u="sng">
                <a:latin typeface="Garamond"/>
                <a:ea typeface="Garamond"/>
                <a:cs typeface="Garamond"/>
                <a:sym typeface="Garamond"/>
              </a:rPr>
              <a:t>Barriers to Communication</a:t>
            </a:r>
            <a:endParaRPr b="1" sz="2400" u="sng">
              <a:latin typeface="Garamond"/>
              <a:ea typeface="Garamond"/>
              <a:cs typeface="Garamond"/>
              <a:sym typeface="Garamond"/>
            </a:endParaRPr>
          </a:p>
          <a:p>
            <a:pPr indent="0" lvl="0" marL="457200" rtl="0" algn="l">
              <a:lnSpc>
                <a:spcPct val="115000"/>
              </a:lnSpc>
              <a:spcBef>
                <a:spcPts val="640"/>
              </a:spcBef>
              <a:spcAft>
                <a:spcPts val="0"/>
              </a:spcAft>
              <a:buNone/>
            </a:pPr>
            <a:r>
              <a:rPr lang="en" sz="2000">
                <a:solidFill>
                  <a:schemeClr val="dk1"/>
                </a:solidFill>
                <a:latin typeface="Garamond"/>
                <a:ea typeface="Garamond"/>
                <a:cs typeface="Garamond"/>
                <a:sym typeface="Garamond"/>
              </a:rPr>
              <a:t>Racism, racial bias, and racial dynamics can hinder communication and understanding between parties:</a:t>
            </a:r>
            <a:endParaRPr sz="2000">
              <a:solidFill>
                <a:schemeClr val="dk1"/>
              </a:solidFill>
              <a:latin typeface="Garamond"/>
              <a:ea typeface="Garamond"/>
              <a:cs typeface="Garamond"/>
              <a:sym typeface="Garamond"/>
            </a:endParaRPr>
          </a:p>
          <a:p>
            <a:pPr indent="-355600" lvl="0" marL="914400" rtl="0" algn="l">
              <a:lnSpc>
                <a:spcPct val="115000"/>
              </a:lnSpc>
              <a:spcBef>
                <a:spcPts val="640"/>
              </a:spcBef>
              <a:spcAft>
                <a:spcPts val="0"/>
              </a:spcAft>
              <a:buClr>
                <a:schemeClr val="dk1"/>
              </a:buClr>
              <a:buSzPts val="2000"/>
              <a:buFont typeface="Garamond"/>
              <a:buChar char="●"/>
            </a:pPr>
            <a:r>
              <a:rPr lang="en" sz="2000">
                <a:solidFill>
                  <a:schemeClr val="dk1"/>
                </a:solidFill>
                <a:latin typeface="Garamond"/>
                <a:ea typeface="Garamond"/>
                <a:cs typeface="Garamond"/>
                <a:sym typeface="Garamond"/>
              </a:rPr>
              <a:t>Unaddressed misconceptions, misunderstandings, or issues based around race may foster continual isolation from the issues and realities of POCs</a:t>
            </a:r>
            <a:endParaRPr sz="2000">
              <a:solidFill>
                <a:schemeClr val="dk1"/>
              </a:solidFill>
              <a:latin typeface="Garamond"/>
              <a:ea typeface="Garamond"/>
              <a:cs typeface="Garamond"/>
              <a:sym typeface="Garamond"/>
            </a:endParaRPr>
          </a:p>
          <a:p>
            <a:pPr indent="-355600" lvl="0" marL="914400" rtl="0" algn="l">
              <a:lnSpc>
                <a:spcPct val="115000"/>
              </a:lnSpc>
              <a:spcBef>
                <a:spcPts val="0"/>
              </a:spcBef>
              <a:spcAft>
                <a:spcPts val="0"/>
              </a:spcAft>
              <a:buClr>
                <a:schemeClr val="dk1"/>
              </a:buClr>
              <a:buSzPts val="2000"/>
              <a:buFont typeface="Garamond"/>
              <a:buChar char="●"/>
            </a:pPr>
            <a:r>
              <a:rPr lang="en" sz="2000">
                <a:solidFill>
                  <a:schemeClr val="dk1"/>
                </a:solidFill>
                <a:latin typeface="Garamond"/>
                <a:ea typeface="Garamond"/>
                <a:cs typeface="Garamond"/>
                <a:sym typeface="Garamond"/>
              </a:rPr>
              <a:t>Language and words that focus on “labels” (rather than “descriptions”) can oversimplify parties at best, and insult parties at worst</a:t>
            </a:r>
            <a:endParaRPr sz="2000">
              <a:solidFill>
                <a:schemeClr val="dk1"/>
              </a:solidFill>
              <a:latin typeface="Garamond"/>
              <a:ea typeface="Garamond"/>
              <a:cs typeface="Garamond"/>
              <a:sym typeface="Garamond"/>
            </a:endParaRPr>
          </a:p>
          <a:p>
            <a:pPr indent="0" lvl="0" marL="0" rtl="0" algn="l">
              <a:lnSpc>
                <a:spcPct val="115000"/>
              </a:lnSpc>
              <a:spcBef>
                <a:spcPts val="640"/>
              </a:spcBef>
              <a:spcAft>
                <a:spcPts val="0"/>
              </a:spcAft>
              <a:buNone/>
            </a:pPr>
            <a:r>
              <a:t/>
            </a:r>
            <a:endParaRPr sz="2000">
              <a:solidFill>
                <a:schemeClr val="dk1"/>
              </a:solidFill>
              <a:latin typeface="Garamond"/>
              <a:ea typeface="Garamond"/>
              <a:cs typeface="Garamond"/>
              <a:sym typeface="Garamond"/>
            </a:endParaRPr>
          </a:p>
          <a:p>
            <a:pPr indent="0" lvl="0" marL="2286000" rtl="0" algn="l">
              <a:lnSpc>
                <a:spcPct val="115000"/>
              </a:lnSpc>
              <a:spcBef>
                <a:spcPts val="640"/>
              </a:spcBef>
              <a:spcAft>
                <a:spcPts val="0"/>
              </a:spcAft>
              <a:buNone/>
            </a:pPr>
            <a:r>
              <a:t/>
            </a:r>
            <a:endParaRPr sz="2000">
              <a:latin typeface="Garamond"/>
              <a:ea typeface="Garamond"/>
              <a:cs typeface="Garamond"/>
              <a:sym typeface="Garamond"/>
            </a:endParaRPr>
          </a:p>
          <a:p>
            <a:pPr indent="0" lvl="0" marL="0" rtl="0" algn="l">
              <a:lnSpc>
                <a:spcPct val="115000"/>
              </a:lnSpc>
              <a:spcBef>
                <a:spcPts val="640"/>
              </a:spcBef>
              <a:spcAft>
                <a:spcPts val="0"/>
              </a:spcAft>
              <a:buNone/>
            </a:pPr>
            <a:r>
              <a:t/>
            </a:r>
            <a:endParaRPr sz="1000">
              <a:latin typeface="Garamond"/>
              <a:ea typeface="Garamond"/>
              <a:cs typeface="Garamond"/>
              <a:sym typeface="Garamond"/>
            </a:endParaRPr>
          </a:p>
          <a:p>
            <a:pPr indent="0" lvl="0" marL="0" rtl="0" algn="l">
              <a:lnSpc>
                <a:spcPct val="115000"/>
              </a:lnSpc>
              <a:spcBef>
                <a:spcPts val="640"/>
              </a:spcBef>
              <a:spcAft>
                <a:spcPts val="0"/>
              </a:spcAft>
              <a:buNone/>
            </a:pPr>
            <a:r>
              <a:rPr lang="en" sz="1600">
                <a:latin typeface="Garamond"/>
                <a:ea typeface="Garamond"/>
                <a:cs typeface="Garamond"/>
                <a:sym typeface="Garamond"/>
              </a:rPr>
              <a:t>	</a:t>
            </a:r>
            <a:endParaRPr sz="2000">
              <a:latin typeface="Garamond"/>
              <a:ea typeface="Garamond"/>
              <a:cs typeface="Garamond"/>
              <a:sym typeface="Garamond"/>
            </a:endParaRPr>
          </a:p>
          <a:p>
            <a:pPr indent="0" lvl="0" marL="0" rtl="0" algn="l">
              <a:lnSpc>
                <a:spcPct val="115000"/>
              </a:lnSpc>
              <a:spcBef>
                <a:spcPts val="0"/>
              </a:spcBef>
              <a:spcAft>
                <a:spcPts val="0"/>
              </a:spcAft>
              <a:buNone/>
            </a:pPr>
            <a:r>
              <a:t/>
            </a:r>
            <a:endParaRPr sz="2400">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2"/>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87" name="Google Shape;287;p42"/>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88" name="Google Shape;288;p42"/>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solidFill>
                  <a:srgbClr val="595959"/>
                </a:solidFill>
                <a:latin typeface="Garamond"/>
                <a:ea typeface="Garamond"/>
                <a:cs typeface="Garamond"/>
                <a:sym typeface="Garamond"/>
              </a:rPr>
              <a:t>Manifestations in the Mediation Room</a:t>
            </a:r>
            <a:endParaRPr b="1" sz="3700">
              <a:solidFill>
                <a:srgbClr val="595959"/>
              </a:solidFill>
              <a:latin typeface="Garamond"/>
              <a:ea typeface="Garamond"/>
              <a:cs typeface="Garamond"/>
              <a:sym typeface="Garamond"/>
            </a:endParaRPr>
          </a:p>
        </p:txBody>
      </p:sp>
      <p:sp>
        <p:nvSpPr>
          <p:cNvPr id="289" name="Google Shape;289;p42"/>
          <p:cNvSpPr txBox="1"/>
          <p:nvPr/>
        </p:nvSpPr>
        <p:spPr>
          <a:xfrm>
            <a:off x="305000" y="953100"/>
            <a:ext cx="8381700" cy="419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40"/>
              </a:spcBef>
              <a:spcAft>
                <a:spcPts val="0"/>
              </a:spcAft>
              <a:buNone/>
            </a:pPr>
            <a:r>
              <a:rPr b="1" lang="en" sz="2000" u="sng">
                <a:latin typeface="Garamond"/>
                <a:ea typeface="Garamond"/>
                <a:cs typeface="Garamond"/>
                <a:sym typeface="Garamond"/>
              </a:rPr>
              <a:t>Potential Mediator Bias: The Issue of Implicit Bias</a:t>
            </a:r>
            <a:endParaRPr b="1" sz="2000" u="sng">
              <a:latin typeface="Garamond"/>
              <a:ea typeface="Garamond"/>
              <a:cs typeface="Garamond"/>
              <a:sym typeface="Garamond"/>
            </a:endParaRPr>
          </a:p>
          <a:p>
            <a:pPr indent="-342900" lvl="0" marL="4572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“Unconsciously held attitudes and stereotypes can affect our interaction with others and may predict behavior.”*</a:t>
            </a:r>
            <a:endParaRPr sz="1800">
              <a:latin typeface="Garamond"/>
              <a:ea typeface="Garamond"/>
              <a:cs typeface="Garamond"/>
              <a:sym typeface="Garamond"/>
            </a:endParaRPr>
          </a:p>
          <a:p>
            <a:pPr indent="-342900" lvl="1" marL="9144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Often people do not have conscious and intentional control over social perceptions and judgments that motivate their actions.</a:t>
            </a:r>
            <a:endParaRPr sz="1800">
              <a:latin typeface="Garamond"/>
              <a:ea typeface="Garamond"/>
              <a:cs typeface="Garamond"/>
              <a:sym typeface="Garamond"/>
            </a:endParaRPr>
          </a:p>
          <a:p>
            <a:pPr indent="-342900" lvl="1" marL="9144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After tens of thousands of Race IAT tests were taken, “</a:t>
            </a:r>
            <a:r>
              <a:rPr b="1" lang="en" sz="1800">
                <a:latin typeface="Garamond"/>
                <a:ea typeface="Garamond"/>
                <a:cs typeface="Garamond"/>
                <a:sym typeface="Garamond"/>
              </a:rPr>
              <a:t>88% </a:t>
            </a:r>
            <a:r>
              <a:rPr lang="en" sz="1800">
                <a:latin typeface="Garamond"/>
                <a:ea typeface="Garamond"/>
                <a:cs typeface="Garamond"/>
                <a:sym typeface="Garamond"/>
              </a:rPr>
              <a:t>of white people had a pro-white or anti-black implicit bias.”*</a:t>
            </a:r>
            <a:endParaRPr sz="1800">
              <a:latin typeface="Garamond"/>
              <a:ea typeface="Garamond"/>
              <a:cs typeface="Garamond"/>
              <a:sym typeface="Garamond"/>
            </a:endParaRPr>
          </a:p>
          <a:p>
            <a:pPr indent="0" lvl="0" marL="0" rtl="0" algn="l">
              <a:lnSpc>
                <a:spcPct val="115000"/>
              </a:lnSpc>
              <a:spcBef>
                <a:spcPts val="0"/>
              </a:spcBef>
              <a:spcAft>
                <a:spcPts val="0"/>
              </a:spcAft>
              <a:buNone/>
            </a:pPr>
            <a:r>
              <a:t/>
            </a:r>
            <a:endParaRPr sz="1800">
              <a:solidFill>
                <a:srgbClr val="595959"/>
              </a:solidFill>
              <a:latin typeface="Garamond"/>
              <a:ea typeface="Garamond"/>
              <a:cs typeface="Garamond"/>
              <a:sym typeface="Garamond"/>
            </a:endParaRPr>
          </a:p>
        </p:txBody>
      </p:sp>
      <p:sp>
        <p:nvSpPr>
          <p:cNvPr id="290" name="Google Shape;290;p42"/>
          <p:cNvSpPr txBox="1"/>
          <p:nvPr/>
        </p:nvSpPr>
        <p:spPr>
          <a:xfrm>
            <a:off x="6335050" y="4724275"/>
            <a:ext cx="5820600" cy="6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2"/>
          <p:cNvSpPr txBox="1"/>
          <p:nvPr/>
        </p:nvSpPr>
        <p:spPr>
          <a:xfrm>
            <a:off x="5343350" y="4464300"/>
            <a:ext cx="3587400" cy="67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Calibri"/>
                <a:ea typeface="Calibri"/>
                <a:cs typeface="Calibri"/>
                <a:sym typeface="Calibri"/>
              </a:rPr>
              <a:t>*Carol Izumi, Implicit Bias and the Illusion of Mediator Neutrality, 34 Wash. U. J. L.&amp; POL'y 71 (2010).</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000">
                <a:solidFill>
                  <a:schemeClr val="dk1"/>
                </a:solidFill>
                <a:latin typeface="Calibri"/>
                <a:ea typeface="Calibri"/>
                <a:cs typeface="Calibri"/>
                <a:sym typeface="Calibri"/>
              </a:rPr>
              <a:t>*Shankar Vedantam, See No Bias, Wash. Po. (2005)</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endParaRPr>
          </a:p>
          <a:p>
            <a:pPr indent="0" lvl="0" marL="0" rtl="0" algn="l">
              <a:spcBef>
                <a:spcPts val="0"/>
              </a:spcBef>
              <a:spcAft>
                <a:spcPts val="0"/>
              </a:spcAft>
              <a:buNone/>
            </a:pPr>
            <a:r>
              <a:t/>
            </a:r>
            <a:endParaRPr/>
          </a:p>
        </p:txBody>
      </p:sp>
      <p:pic>
        <p:nvPicPr>
          <p:cNvPr descr="Implicit Bias - Ethics Unwrapped" id="292" name="Google Shape;292;p42"/>
          <p:cNvPicPr preferRelativeResize="0"/>
          <p:nvPr/>
        </p:nvPicPr>
        <p:blipFill>
          <a:blip r:embed="rId4">
            <a:alphaModFix/>
          </a:blip>
          <a:stretch>
            <a:fillRect/>
          </a:stretch>
        </p:blipFill>
        <p:spPr>
          <a:xfrm>
            <a:off x="1312700" y="3533225"/>
            <a:ext cx="3053926" cy="1610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43"/>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98" name="Google Shape;298;p43"/>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99" name="Google Shape;299;p43"/>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595959"/>
                </a:solidFill>
                <a:latin typeface="Garamond"/>
                <a:ea typeface="Garamond"/>
                <a:cs typeface="Garamond"/>
                <a:sym typeface="Garamond"/>
              </a:rPr>
              <a:t>Color Blindness v. Color Consciousness:</a:t>
            </a:r>
            <a:endParaRPr b="1" sz="3200">
              <a:solidFill>
                <a:srgbClr val="595959"/>
              </a:solidFill>
              <a:latin typeface="Garamond"/>
              <a:ea typeface="Garamond"/>
              <a:cs typeface="Garamond"/>
              <a:sym typeface="Garamond"/>
            </a:endParaRPr>
          </a:p>
          <a:p>
            <a:pPr indent="0" lvl="0" marL="0" rtl="0" algn="ctr">
              <a:spcBef>
                <a:spcPts val="0"/>
              </a:spcBef>
              <a:spcAft>
                <a:spcPts val="0"/>
              </a:spcAft>
              <a:buNone/>
            </a:pPr>
            <a:r>
              <a:rPr b="1" lang="en" sz="3200">
                <a:solidFill>
                  <a:srgbClr val="595959"/>
                </a:solidFill>
                <a:latin typeface="Garamond"/>
                <a:ea typeface="Garamond"/>
                <a:cs typeface="Garamond"/>
                <a:sym typeface="Garamond"/>
              </a:rPr>
              <a:t>A New Approach</a:t>
            </a:r>
            <a:endParaRPr b="1" sz="3200">
              <a:solidFill>
                <a:srgbClr val="595959"/>
              </a:solidFill>
              <a:latin typeface="Garamond"/>
              <a:ea typeface="Garamond"/>
              <a:cs typeface="Garamond"/>
              <a:sym typeface="Garamond"/>
            </a:endParaRPr>
          </a:p>
        </p:txBody>
      </p:sp>
      <p:sp>
        <p:nvSpPr>
          <p:cNvPr id="300" name="Google Shape;300;p43"/>
          <p:cNvSpPr txBox="1"/>
          <p:nvPr/>
        </p:nvSpPr>
        <p:spPr>
          <a:xfrm>
            <a:off x="75" y="953100"/>
            <a:ext cx="4890000" cy="419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40"/>
              </a:spcBef>
              <a:spcAft>
                <a:spcPts val="0"/>
              </a:spcAft>
              <a:buNone/>
            </a:pPr>
            <a:r>
              <a:rPr b="1" lang="en" sz="2000" u="sng">
                <a:latin typeface="Garamond"/>
                <a:ea typeface="Garamond"/>
                <a:cs typeface="Garamond"/>
                <a:sym typeface="Garamond"/>
              </a:rPr>
              <a:t>Neutrality v. Impartiality</a:t>
            </a:r>
            <a:endParaRPr b="1" sz="2000" u="sng">
              <a:latin typeface="Garamond"/>
              <a:ea typeface="Garamond"/>
              <a:cs typeface="Garamond"/>
              <a:sym typeface="Garamond"/>
            </a:endParaRPr>
          </a:p>
          <a:p>
            <a:pPr indent="-355600" lvl="0" marL="457200" rtl="0" algn="l">
              <a:lnSpc>
                <a:spcPct val="115000"/>
              </a:lnSpc>
              <a:spcBef>
                <a:spcPts val="640"/>
              </a:spcBef>
              <a:spcAft>
                <a:spcPts val="0"/>
              </a:spcAft>
              <a:buSzPts val="2000"/>
              <a:buFont typeface="Garamond"/>
              <a:buChar char="●"/>
            </a:pPr>
            <a:r>
              <a:rPr lang="en" sz="2000">
                <a:latin typeface="Garamond"/>
                <a:ea typeface="Garamond"/>
                <a:cs typeface="Garamond"/>
                <a:sym typeface="Garamond"/>
              </a:rPr>
              <a:t>Neutrality </a:t>
            </a:r>
            <a:endParaRPr sz="2000">
              <a:latin typeface="Garamond"/>
              <a:ea typeface="Garamond"/>
              <a:cs typeface="Garamond"/>
              <a:sym typeface="Garamond"/>
            </a:endParaRPr>
          </a:p>
          <a:p>
            <a:pPr indent="-342900" lvl="1" marL="9144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“A duty to refrain from supporting one party against another and imposing an opinion on the parties.”*</a:t>
            </a:r>
            <a:endParaRPr sz="1800">
              <a:latin typeface="Garamond"/>
              <a:ea typeface="Garamond"/>
              <a:cs typeface="Garamond"/>
              <a:sym typeface="Garamond"/>
            </a:endParaRPr>
          </a:p>
          <a:p>
            <a:pPr indent="-355600" lvl="0" marL="4572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Impartiality</a:t>
            </a:r>
            <a:endParaRPr sz="2000">
              <a:latin typeface="Garamond"/>
              <a:ea typeface="Garamond"/>
              <a:cs typeface="Garamond"/>
              <a:sym typeface="Garamond"/>
            </a:endParaRPr>
          </a:p>
          <a:p>
            <a:pPr indent="-342900" lvl="1" marL="914400" rtl="0" algn="l">
              <a:spcBef>
                <a:spcPts val="0"/>
              </a:spcBef>
              <a:spcAft>
                <a:spcPts val="0"/>
              </a:spcAft>
              <a:buSzPts val="1800"/>
              <a:buFont typeface="Garamond"/>
              <a:buChar char="○"/>
            </a:pPr>
            <a:r>
              <a:rPr lang="en" sz="1800">
                <a:latin typeface="Garamond"/>
                <a:ea typeface="Garamond"/>
                <a:cs typeface="Garamond"/>
                <a:sym typeface="Garamond"/>
              </a:rPr>
              <a:t>“Freedom from favoritism, bias or prejudice.”*</a:t>
            </a:r>
            <a:endParaRPr sz="1800">
              <a:latin typeface="Garamond"/>
              <a:ea typeface="Garamond"/>
              <a:cs typeface="Garamond"/>
              <a:sym typeface="Garamond"/>
            </a:endParaRPr>
          </a:p>
          <a:p>
            <a:pPr indent="-342900" lvl="1" marL="914400" rtl="0" algn="l">
              <a:spcBef>
                <a:spcPts val="0"/>
              </a:spcBef>
              <a:spcAft>
                <a:spcPts val="0"/>
              </a:spcAft>
              <a:buSzPts val="1800"/>
              <a:buFont typeface="Garamond"/>
              <a:buChar char="○"/>
            </a:pPr>
            <a:r>
              <a:rPr lang="en" sz="1800">
                <a:latin typeface="Garamond"/>
                <a:ea typeface="Garamond"/>
                <a:cs typeface="Garamond"/>
                <a:sym typeface="Garamond"/>
              </a:rPr>
              <a:t>A mediator shall conduct a mediation in an impartial manner and avoid conduct that gives the appearance of partiality.</a:t>
            </a:r>
            <a:endParaRPr sz="1600">
              <a:latin typeface="Garamond"/>
              <a:ea typeface="Garamond"/>
              <a:cs typeface="Garamond"/>
              <a:sym typeface="Garamond"/>
            </a:endParaRPr>
          </a:p>
          <a:p>
            <a:pPr indent="0" lvl="0" marL="0" rtl="0" algn="l">
              <a:lnSpc>
                <a:spcPct val="115000"/>
              </a:lnSpc>
              <a:spcBef>
                <a:spcPts val="0"/>
              </a:spcBef>
              <a:spcAft>
                <a:spcPts val="0"/>
              </a:spcAft>
              <a:buNone/>
            </a:pPr>
            <a:r>
              <a:t/>
            </a:r>
            <a:endParaRPr sz="2400">
              <a:solidFill>
                <a:srgbClr val="595959"/>
              </a:solidFill>
              <a:latin typeface="Garamond"/>
              <a:ea typeface="Garamond"/>
              <a:cs typeface="Garamond"/>
              <a:sym typeface="Garamond"/>
            </a:endParaRPr>
          </a:p>
        </p:txBody>
      </p:sp>
      <p:sp>
        <p:nvSpPr>
          <p:cNvPr id="301" name="Google Shape;301;p43"/>
          <p:cNvSpPr txBox="1"/>
          <p:nvPr/>
        </p:nvSpPr>
        <p:spPr>
          <a:xfrm>
            <a:off x="5092275" y="4420525"/>
            <a:ext cx="4051800" cy="6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*Mercédeh Azeredo da Silveira, “Impartiality v. Substantive Neutrality: Is the Mediator Authorized to Provide Legal Advice?,” (2007).</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a:t>
            </a:r>
            <a:r>
              <a:rPr i="1" lang="en" sz="1000">
                <a:solidFill>
                  <a:schemeClr val="dk1"/>
                </a:solidFill>
                <a:latin typeface="Calibri"/>
                <a:ea typeface="Calibri"/>
                <a:cs typeface="Calibri"/>
                <a:sym typeface="Calibri"/>
              </a:rPr>
              <a:t>ABA Model Standards of Conduct for Mediators</a:t>
            </a:r>
            <a:endParaRPr sz="1000">
              <a:latin typeface="Calibri"/>
              <a:ea typeface="Calibri"/>
              <a:cs typeface="Calibri"/>
              <a:sym typeface="Calibri"/>
            </a:endParaRPr>
          </a:p>
        </p:txBody>
      </p:sp>
      <p:pic>
        <p:nvPicPr>
          <p:cNvPr id="302" name="Google Shape;302;p43"/>
          <p:cNvPicPr preferRelativeResize="0"/>
          <p:nvPr/>
        </p:nvPicPr>
        <p:blipFill rotWithShape="1">
          <a:blip r:embed="rId4">
            <a:alphaModFix/>
          </a:blip>
          <a:srcRect b="0" l="0" r="0" t="0"/>
          <a:stretch/>
        </p:blipFill>
        <p:spPr>
          <a:xfrm>
            <a:off x="4653125" y="1330927"/>
            <a:ext cx="4339526" cy="24007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44"/>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08" name="Google Shape;308;p44"/>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09" name="Google Shape;309;p44"/>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595959"/>
                </a:solidFill>
                <a:latin typeface="Garamond"/>
                <a:ea typeface="Garamond"/>
                <a:cs typeface="Garamond"/>
                <a:sym typeface="Garamond"/>
              </a:rPr>
              <a:t>Color Blindness v. Color Consciousness:</a:t>
            </a:r>
            <a:endParaRPr b="1" sz="3200">
              <a:solidFill>
                <a:srgbClr val="595959"/>
              </a:solidFill>
              <a:latin typeface="Garamond"/>
              <a:ea typeface="Garamond"/>
              <a:cs typeface="Garamond"/>
              <a:sym typeface="Garamond"/>
            </a:endParaRPr>
          </a:p>
          <a:p>
            <a:pPr indent="0" lvl="0" marL="0" rtl="0" algn="ctr">
              <a:spcBef>
                <a:spcPts val="0"/>
              </a:spcBef>
              <a:spcAft>
                <a:spcPts val="0"/>
              </a:spcAft>
              <a:buNone/>
            </a:pPr>
            <a:r>
              <a:rPr b="1" lang="en" sz="3200">
                <a:solidFill>
                  <a:srgbClr val="595959"/>
                </a:solidFill>
                <a:latin typeface="Garamond"/>
                <a:ea typeface="Garamond"/>
                <a:cs typeface="Garamond"/>
                <a:sym typeface="Garamond"/>
              </a:rPr>
              <a:t>A New Approach</a:t>
            </a:r>
            <a:endParaRPr b="1" sz="3200">
              <a:solidFill>
                <a:srgbClr val="595959"/>
              </a:solidFill>
              <a:latin typeface="Garamond"/>
              <a:ea typeface="Garamond"/>
              <a:cs typeface="Garamond"/>
              <a:sym typeface="Garamond"/>
            </a:endParaRPr>
          </a:p>
        </p:txBody>
      </p:sp>
      <p:sp>
        <p:nvSpPr>
          <p:cNvPr id="310" name="Google Shape;310;p44"/>
          <p:cNvSpPr txBox="1"/>
          <p:nvPr/>
        </p:nvSpPr>
        <p:spPr>
          <a:xfrm>
            <a:off x="194325" y="953100"/>
            <a:ext cx="8857500" cy="4190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640"/>
              </a:spcBef>
              <a:spcAft>
                <a:spcPts val="0"/>
              </a:spcAft>
              <a:buSzPts val="2400"/>
              <a:buFont typeface="Garamond"/>
              <a:buChar char="●"/>
            </a:pPr>
            <a:r>
              <a:rPr lang="en" sz="2400">
                <a:latin typeface="Garamond"/>
                <a:ea typeface="Garamond"/>
                <a:cs typeface="Garamond"/>
                <a:sym typeface="Garamond"/>
              </a:rPr>
              <a:t>Colorblind Approach: </a:t>
            </a:r>
            <a:endParaRPr sz="2400">
              <a:latin typeface="Garamond"/>
              <a:ea typeface="Garamond"/>
              <a:cs typeface="Garamond"/>
              <a:sym typeface="Garamond"/>
            </a:endParaRPr>
          </a:p>
          <a:p>
            <a:pPr indent="-374650" lvl="1" marL="914400" rtl="0" algn="l">
              <a:lnSpc>
                <a:spcPct val="115000"/>
              </a:lnSpc>
              <a:spcBef>
                <a:spcPts val="0"/>
              </a:spcBef>
              <a:spcAft>
                <a:spcPts val="0"/>
              </a:spcAft>
              <a:buSzPts val="2300"/>
              <a:buFont typeface="Garamond"/>
              <a:buChar char="○"/>
            </a:pPr>
            <a:r>
              <a:rPr lang="en" sz="2000">
                <a:latin typeface="Garamond"/>
                <a:ea typeface="Garamond"/>
                <a:cs typeface="Garamond"/>
                <a:sym typeface="Garamond"/>
              </a:rPr>
              <a:t>The belief that racial group membership and race-based differences should not be taken into account when decisions are made, impressions are formed, and behaviors are enacted.* </a:t>
            </a:r>
            <a:endParaRPr sz="2000">
              <a:latin typeface="Garamond"/>
              <a:ea typeface="Garamond"/>
              <a:cs typeface="Garamond"/>
              <a:sym typeface="Garamond"/>
            </a:endParaRPr>
          </a:p>
          <a:p>
            <a:pPr indent="-381000" lvl="0" marL="457200" rtl="0" algn="l">
              <a:lnSpc>
                <a:spcPct val="115000"/>
              </a:lnSpc>
              <a:spcBef>
                <a:spcPts val="0"/>
              </a:spcBef>
              <a:spcAft>
                <a:spcPts val="0"/>
              </a:spcAft>
              <a:buSzPts val="2400"/>
              <a:buFont typeface="Garamond"/>
              <a:buChar char="●"/>
            </a:pPr>
            <a:r>
              <a:rPr lang="en" sz="2400">
                <a:latin typeface="Garamond"/>
                <a:ea typeface="Garamond"/>
                <a:cs typeface="Garamond"/>
                <a:sym typeface="Garamond"/>
              </a:rPr>
              <a:t>Color-Conscious Approach:</a:t>
            </a:r>
            <a:endParaRPr sz="2400">
              <a:latin typeface="Garamond"/>
              <a:ea typeface="Garamond"/>
              <a:cs typeface="Garamond"/>
              <a:sym typeface="Garamond"/>
            </a:endParaRPr>
          </a:p>
          <a:p>
            <a:pPr indent="-355600" lvl="1" marL="9144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An approach that takes into account race-based differences when decisions are made, impressions are formed, and behaviors are enacted as a means of more directly addressing issues relating to racial inequities, biases, and discrimination.*</a:t>
            </a:r>
            <a:endParaRPr sz="2000">
              <a:latin typeface="Garamond"/>
              <a:ea typeface="Garamond"/>
              <a:cs typeface="Garamond"/>
              <a:sym typeface="Garamond"/>
            </a:endParaRPr>
          </a:p>
          <a:p>
            <a:pPr indent="0" lvl="0" marL="0" rtl="0" algn="l">
              <a:lnSpc>
                <a:spcPct val="115000"/>
              </a:lnSpc>
              <a:spcBef>
                <a:spcPts val="640"/>
              </a:spcBef>
              <a:spcAft>
                <a:spcPts val="0"/>
              </a:spcAft>
              <a:buNone/>
            </a:pPr>
            <a:r>
              <a:t/>
            </a:r>
            <a:endParaRPr sz="2400">
              <a:solidFill>
                <a:srgbClr val="595959"/>
              </a:solidFill>
              <a:latin typeface="Garamond"/>
              <a:ea typeface="Garamond"/>
              <a:cs typeface="Garamond"/>
              <a:sym typeface="Garamond"/>
            </a:endParaRPr>
          </a:p>
          <a:p>
            <a:pPr indent="0" lvl="0" marL="0" rtl="0" algn="l">
              <a:lnSpc>
                <a:spcPct val="115000"/>
              </a:lnSpc>
              <a:spcBef>
                <a:spcPts val="0"/>
              </a:spcBef>
              <a:spcAft>
                <a:spcPts val="0"/>
              </a:spcAft>
              <a:buNone/>
            </a:pPr>
            <a:r>
              <a:t/>
            </a:r>
            <a:endParaRPr sz="2400">
              <a:solidFill>
                <a:srgbClr val="595959"/>
              </a:solidFill>
              <a:latin typeface="Garamond"/>
              <a:ea typeface="Garamond"/>
              <a:cs typeface="Garamond"/>
              <a:sym typeface="Garamond"/>
            </a:endParaRPr>
          </a:p>
        </p:txBody>
      </p:sp>
      <p:sp>
        <p:nvSpPr>
          <p:cNvPr id="311" name="Google Shape;311;p44"/>
          <p:cNvSpPr txBox="1"/>
          <p:nvPr/>
        </p:nvSpPr>
        <p:spPr>
          <a:xfrm>
            <a:off x="5278300" y="4306800"/>
            <a:ext cx="3584700" cy="7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*Evan P. Apfelbaum, et al., “Racial Color Blindness: Emergence, Practice, and Implications,” (2012).</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*Destiny Peery, “The Colorblind Ideal in a Race-Conscious Reality: The Case for a New Legal Ideal for Race Relations,” (2011).</a:t>
            </a:r>
            <a:endParaRPr sz="1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7"/>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149" name="Google Shape;149;p27"/>
          <p:cNvSpPr txBox="1"/>
          <p:nvPr>
            <p:ph idx="1" type="body"/>
          </p:nvPr>
        </p:nvSpPr>
        <p:spPr>
          <a:xfrm>
            <a:off x="0" y="1200150"/>
            <a:ext cx="9039600" cy="339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t/>
            </a:r>
            <a:endParaRPr sz="2400">
              <a:solidFill>
                <a:schemeClr val="dk2"/>
              </a:solidFill>
              <a:latin typeface="Garamond"/>
              <a:ea typeface="Garamond"/>
              <a:cs typeface="Garamond"/>
              <a:sym typeface="Garamond"/>
            </a:endParaRPr>
          </a:p>
          <a:p>
            <a:pPr indent="0" lvl="0" marL="0" rtl="0" algn="ctr">
              <a:lnSpc>
                <a:spcPct val="100000"/>
              </a:lnSpc>
              <a:spcBef>
                <a:spcPts val="640"/>
              </a:spcBef>
              <a:spcAft>
                <a:spcPts val="0"/>
              </a:spcAft>
              <a:buSzPts val="3200"/>
              <a:buNone/>
            </a:pPr>
            <a:r>
              <a:rPr lang="en" sz="2800">
                <a:solidFill>
                  <a:srgbClr val="000000"/>
                </a:solidFill>
                <a:latin typeface="Garamond"/>
                <a:ea typeface="Garamond"/>
                <a:cs typeface="Garamond"/>
                <a:sym typeface="Garamond"/>
              </a:rPr>
              <a:t>Professor Alexandra B. Carter</a:t>
            </a:r>
            <a:br>
              <a:rPr lang="en" sz="2800">
                <a:solidFill>
                  <a:srgbClr val="000000"/>
                </a:solidFill>
                <a:latin typeface="Garamond"/>
                <a:ea typeface="Garamond"/>
                <a:cs typeface="Garamond"/>
                <a:sym typeface="Garamond"/>
              </a:rPr>
            </a:br>
            <a:r>
              <a:rPr lang="en" sz="2400">
                <a:solidFill>
                  <a:srgbClr val="000000"/>
                </a:solidFill>
                <a:latin typeface="Garamond"/>
                <a:ea typeface="Garamond"/>
                <a:cs typeface="Garamond"/>
                <a:sym typeface="Garamond"/>
              </a:rPr>
              <a:t>Director, Columbia Law School Mediation Clinic</a:t>
            </a:r>
            <a:br>
              <a:rPr lang="en" sz="2400">
                <a:solidFill>
                  <a:srgbClr val="000000"/>
                </a:solidFill>
                <a:latin typeface="Garamond"/>
                <a:ea typeface="Garamond"/>
                <a:cs typeface="Garamond"/>
                <a:sym typeface="Garamond"/>
              </a:rPr>
            </a:br>
            <a:endParaRPr sz="2400">
              <a:solidFill>
                <a:srgbClr val="000000"/>
              </a:solidFill>
              <a:latin typeface="Garamond"/>
              <a:ea typeface="Garamond"/>
              <a:cs typeface="Garamond"/>
              <a:sym typeface="Garamond"/>
            </a:endParaRPr>
          </a:p>
          <a:p>
            <a:pPr indent="0" lvl="0" marL="0" rtl="0" algn="ctr">
              <a:lnSpc>
                <a:spcPct val="100000"/>
              </a:lnSpc>
              <a:spcBef>
                <a:spcPts val="640"/>
              </a:spcBef>
              <a:spcAft>
                <a:spcPts val="0"/>
              </a:spcAft>
              <a:buSzPts val="3200"/>
              <a:buNone/>
            </a:pPr>
            <a:r>
              <a:rPr lang="en" sz="2400">
                <a:solidFill>
                  <a:srgbClr val="000000"/>
                </a:solidFill>
                <a:latin typeface="Garamond"/>
                <a:ea typeface="Garamond"/>
                <a:cs typeface="Garamond"/>
                <a:sym typeface="Garamond"/>
              </a:rPr>
              <a:t>Jeeyoon Chung, </a:t>
            </a:r>
            <a:r>
              <a:rPr lang="en" sz="2400">
                <a:solidFill>
                  <a:srgbClr val="000000"/>
                </a:solidFill>
                <a:latin typeface="Garamond"/>
                <a:ea typeface="Garamond"/>
                <a:cs typeface="Garamond"/>
                <a:sym typeface="Garamond"/>
              </a:rPr>
              <a:t>Meyer Horne, Young Joon Joo, Oliver Kwon,</a:t>
            </a:r>
            <a:endParaRPr sz="2400">
              <a:solidFill>
                <a:srgbClr val="000000"/>
              </a:solidFill>
              <a:latin typeface="Garamond"/>
              <a:ea typeface="Garamond"/>
              <a:cs typeface="Garamond"/>
              <a:sym typeface="Garamond"/>
            </a:endParaRPr>
          </a:p>
          <a:p>
            <a:pPr indent="0" lvl="0" marL="0" rtl="0" algn="ctr">
              <a:lnSpc>
                <a:spcPct val="100000"/>
              </a:lnSpc>
              <a:spcBef>
                <a:spcPts val="640"/>
              </a:spcBef>
              <a:spcAft>
                <a:spcPts val="0"/>
              </a:spcAft>
              <a:buSzPts val="3200"/>
              <a:buNone/>
            </a:pPr>
            <a:r>
              <a:rPr lang="en" sz="2400">
                <a:solidFill>
                  <a:srgbClr val="000000"/>
                </a:solidFill>
                <a:latin typeface="Garamond"/>
                <a:ea typeface="Garamond"/>
                <a:cs typeface="Garamond"/>
                <a:sym typeface="Garamond"/>
              </a:rPr>
              <a:t>Cam Molis, Mie Morikubo, Matthew Robinson, </a:t>
            </a:r>
            <a:r>
              <a:rPr lang="en" sz="2400">
                <a:solidFill>
                  <a:srgbClr val="000000"/>
                </a:solidFill>
                <a:latin typeface="Garamond"/>
                <a:ea typeface="Garamond"/>
                <a:cs typeface="Garamond"/>
                <a:sym typeface="Garamond"/>
              </a:rPr>
              <a:t>Cory Steinberg, Erica Zou</a:t>
            </a:r>
            <a:endParaRPr sz="2400">
              <a:solidFill>
                <a:srgbClr val="000000"/>
              </a:solidFill>
              <a:latin typeface="Garamond"/>
              <a:ea typeface="Garamond"/>
              <a:cs typeface="Garamond"/>
              <a:sym typeface="Garamond"/>
            </a:endParaRPr>
          </a:p>
        </p:txBody>
      </p:sp>
      <p:sp>
        <p:nvSpPr>
          <p:cNvPr id="150" name="Google Shape;150;p27"/>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151" name="Google Shape;151;p27"/>
          <p:cNvSpPr txBox="1"/>
          <p:nvPr>
            <p:ph type="title"/>
          </p:nvPr>
        </p:nvSpPr>
        <p:spPr>
          <a:xfrm>
            <a:off x="457200" y="47853"/>
            <a:ext cx="82296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
                <a:solidFill>
                  <a:schemeClr val="dk2"/>
                </a:solidFill>
                <a:latin typeface="Garamond"/>
                <a:ea typeface="Garamond"/>
                <a:cs typeface="Garamond"/>
                <a:sym typeface="Garamond"/>
              </a:rPr>
              <a:t>Welcome and Introductions</a:t>
            </a:r>
            <a:endParaRPr b="1">
              <a:solidFill>
                <a:schemeClr val="dk2"/>
              </a:solidFill>
              <a:latin typeface="Garamond"/>
              <a:ea typeface="Garamond"/>
              <a:cs typeface="Garamond"/>
              <a:sym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5"/>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17" name="Google Shape;317;p45"/>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18" name="Google Shape;318;p45"/>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595959"/>
                </a:solidFill>
                <a:latin typeface="Garamond"/>
                <a:ea typeface="Garamond"/>
                <a:cs typeface="Garamond"/>
                <a:sym typeface="Garamond"/>
              </a:rPr>
              <a:t>Mediator Tools</a:t>
            </a:r>
            <a:endParaRPr b="1" sz="4100">
              <a:solidFill>
                <a:srgbClr val="595959"/>
              </a:solidFill>
              <a:latin typeface="Garamond"/>
              <a:ea typeface="Garamond"/>
              <a:cs typeface="Garamond"/>
              <a:sym typeface="Garamond"/>
            </a:endParaRPr>
          </a:p>
        </p:txBody>
      </p:sp>
      <p:sp>
        <p:nvSpPr>
          <p:cNvPr id="319" name="Google Shape;319;p45"/>
          <p:cNvSpPr txBox="1"/>
          <p:nvPr/>
        </p:nvSpPr>
        <p:spPr>
          <a:xfrm>
            <a:off x="311700" y="1034038"/>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Garamond"/>
                <a:ea typeface="Garamond"/>
                <a:cs typeface="Garamond"/>
                <a:sym typeface="Garamond"/>
              </a:rPr>
              <a:t>Guaranteeing the Quality of the Process</a:t>
            </a:r>
            <a:endParaRPr b="1" sz="2800">
              <a:latin typeface="Garamond"/>
              <a:ea typeface="Garamond"/>
              <a:cs typeface="Garamond"/>
              <a:sym typeface="Garamond"/>
            </a:endParaRPr>
          </a:p>
        </p:txBody>
      </p:sp>
      <p:sp>
        <p:nvSpPr>
          <p:cNvPr id="320" name="Google Shape;320;p45"/>
          <p:cNvSpPr txBox="1"/>
          <p:nvPr/>
        </p:nvSpPr>
        <p:spPr>
          <a:xfrm>
            <a:off x="311700" y="1687675"/>
            <a:ext cx="8113500" cy="34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Garamond"/>
                <a:ea typeface="Garamond"/>
                <a:cs typeface="Garamond"/>
                <a:sym typeface="Garamond"/>
              </a:rPr>
              <a:t>The Mediator’s Responsibility: </a:t>
            </a:r>
            <a:endParaRPr b="1" sz="2000">
              <a:latin typeface="Garamond"/>
              <a:ea typeface="Garamond"/>
              <a:cs typeface="Garamond"/>
              <a:sym typeface="Garamond"/>
            </a:endParaRPr>
          </a:p>
          <a:p>
            <a:pPr indent="-349250" lvl="0" marL="457200" rtl="0" algn="l">
              <a:spcBef>
                <a:spcPts val="1600"/>
              </a:spcBef>
              <a:spcAft>
                <a:spcPts val="0"/>
              </a:spcAft>
              <a:buSzPts val="1900"/>
              <a:buFont typeface="Garamond"/>
              <a:buChar char="●"/>
            </a:pPr>
            <a:r>
              <a:rPr lang="en" sz="1900">
                <a:latin typeface="Garamond"/>
                <a:ea typeface="Garamond"/>
                <a:cs typeface="Garamond"/>
                <a:sym typeface="Garamond"/>
              </a:rPr>
              <a:t>A mediator shall conduct a mediation in ... a manner that promotes ... party </a:t>
            </a:r>
            <a:r>
              <a:rPr lang="en" sz="1900" u="sng">
                <a:latin typeface="Garamond"/>
                <a:ea typeface="Garamond"/>
                <a:cs typeface="Garamond"/>
                <a:sym typeface="Garamond"/>
              </a:rPr>
              <a:t>participation</a:t>
            </a:r>
            <a:r>
              <a:rPr lang="en" sz="1900">
                <a:latin typeface="Garamond"/>
                <a:ea typeface="Garamond"/>
                <a:cs typeface="Garamond"/>
                <a:sym typeface="Garamond"/>
              </a:rPr>
              <a:t>, procedural </a:t>
            </a:r>
            <a:r>
              <a:rPr lang="en" sz="1900" u="sng">
                <a:latin typeface="Garamond"/>
                <a:ea typeface="Garamond"/>
                <a:cs typeface="Garamond"/>
                <a:sym typeface="Garamond"/>
              </a:rPr>
              <a:t>fairness</a:t>
            </a:r>
            <a:r>
              <a:rPr lang="en" sz="1900">
                <a:latin typeface="Garamond"/>
                <a:ea typeface="Garamond"/>
                <a:cs typeface="Garamond"/>
                <a:sym typeface="Garamond"/>
              </a:rPr>
              <a:t>, ... and </a:t>
            </a:r>
            <a:r>
              <a:rPr lang="en" sz="1900" u="sng">
                <a:latin typeface="Garamond"/>
                <a:ea typeface="Garamond"/>
                <a:cs typeface="Garamond"/>
                <a:sym typeface="Garamond"/>
              </a:rPr>
              <a:t>mutual respect </a:t>
            </a:r>
            <a:r>
              <a:rPr lang="en" sz="1900">
                <a:latin typeface="Garamond"/>
                <a:ea typeface="Garamond"/>
                <a:cs typeface="Garamond"/>
                <a:sym typeface="Garamond"/>
              </a:rPr>
              <a:t>among all participants.*</a:t>
            </a:r>
            <a:endParaRPr sz="1900">
              <a:latin typeface="Garamond"/>
              <a:ea typeface="Garamond"/>
              <a:cs typeface="Garamond"/>
              <a:sym typeface="Garamond"/>
            </a:endParaRPr>
          </a:p>
          <a:p>
            <a:pPr indent="-349250" lvl="0" marL="457200" rtl="0" algn="l">
              <a:spcBef>
                <a:spcPts val="0"/>
              </a:spcBef>
              <a:spcAft>
                <a:spcPts val="0"/>
              </a:spcAft>
              <a:buSzPts val="1900"/>
              <a:buFont typeface="Garamond"/>
              <a:buChar char="●"/>
            </a:pPr>
            <a:r>
              <a:rPr lang="en" sz="1900">
                <a:latin typeface="Garamond"/>
                <a:ea typeface="Garamond"/>
                <a:cs typeface="Garamond"/>
                <a:sym typeface="Garamond"/>
              </a:rPr>
              <a:t>If a mediator believes that participant conduct, </a:t>
            </a:r>
            <a:r>
              <a:rPr b="1" lang="en" sz="1900" u="sng">
                <a:latin typeface="Garamond"/>
                <a:ea typeface="Garamond"/>
                <a:cs typeface="Garamond"/>
                <a:sym typeface="Garamond"/>
              </a:rPr>
              <a:t>including that of the mediator</a:t>
            </a:r>
            <a:r>
              <a:rPr lang="en" sz="1900">
                <a:latin typeface="Garamond"/>
                <a:ea typeface="Garamond"/>
                <a:cs typeface="Garamond"/>
                <a:sym typeface="Garamond"/>
              </a:rPr>
              <a:t>, jeopardizes conducting a mediation consistent with these Standards, a mediator </a:t>
            </a:r>
            <a:r>
              <a:rPr lang="en" sz="1900" u="sng">
                <a:latin typeface="Garamond"/>
                <a:ea typeface="Garamond"/>
                <a:cs typeface="Garamond"/>
                <a:sym typeface="Garamond"/>
              </a:rPr>
              <a:t>shall take appropriate steps</a:t>
            </a:r>
            <a:r>
              <a:rPr lang="en" sz="1900">
                <a:latin typeface="Garamond"/>
                <a:ea typeface="Garamond"/>
                <a:cs typeface="Garamond"/>
                <a:sym typeface="Garamond"/>
              </a:rPr>
              <a:t> including, if necessary, postponing, withdrawing from or terminating the mediation.*</a:t>
            </a:r>
            <a:endParaRPr sz="1900">
              <a:latin typeface="Garamond"/>
              <a:ea typeface="Garamond"/>
              <a:cs typeface="Garamond"/>
              <a:sym typeface="Garamond"/>
            </a:endParaRPr>
          </a:p>
          <a:p>
            <a:pPr indent="0" lvl="0" marL="0" rtl="0" algn="l">
              <a:spcBef>
                <a:spcPts val="1600"/>
              </a:spcBef>
              <a:spcAft>
                <a:spcPts val="1600"/>
              </a:spcAft>
              <a:buNone/>
            </a:pPr>
            <a:r>
              <a:rPr b="1" lang="en" sz="1900">
                <a:latin typeface="Garamond"/>
                <a:ea typeface="Garamond"/>
                <a:cs typeface="Garamond"/>
                <a:sym typeface="Garamond"/>
              </a:rPr>
              <a:t>Applying the Responsibility</a:t>
            </a:r>
            <a:r>
              <a:rPr lang="en" sz="1900">
                <a:latin typeface="Garamond"/>
                <a:ea typeface="Garamond"/>
                <a:cs typeface="Garamond"/>
                <a:sym typeface="Garamond"/>
              </a:rPr>
              <a:t>: Racism and implicit bias are incompatible with a fair and mutually respectful process. </a:t>
            </a:r>
            <a:endParaRPr sz="1900">
              <a:latin typeface="Garamond"/>
              <a:ea typeface="Garamond"/>
              <a:cs typeface="Garamond"/>
              <a:sym typeface="Garamond"/>
            </a:endParaRPr>
          </a:p>
        </p:txBody>
      </p:sp>
      <p:sp>
        <p:nvSpPr>
          <p:cNvPr id="321" name="Google Shape;321;p45"/>
          <p:cNvSpPr txBox="1"/>
          <p:nvPr/>
        </p:nvSpPr>
        <p:spPr>
          <a:xfrm>
            <a:off x="6089175" y="4703625"/>
            <a:ext cx="31032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Calibri"/>
                <a:ea typeface="Calibri"/>
                <a:cs typeface="Calibri"/>
                <a:sym typeface="Calibri"/>
              </a:rPr>
              <a:t>*Source: ABA Model Standards of Conduct for Mediators</a:t>
            </a:r>
            <a:endParaRPr i="1" sz="10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46"/>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27" name="Google Shape;327;p46"/>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28" name="Google Shape;328;p46"/>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595959"/>
                </a:solidFill>
                <a:latin typeface="Garamond"/>
                <a:ea typeface="Garamond"/>
                <a:cs typeface="Garamond"/>
                <a:sym typeface="Garamond"/>
              </a:rPr>
              <a:t>Mediator Tools</a:t>
            </a:r>
            <a:endParaRPr b="1" sz="4100">
              <a:solidFill>
                <a:srgbClr val="595959"/>
              </a:solidFill>
              <a:latin typeface="Garamond"/>
              <a:ea typeface="Garamond"/>
              <a:cs typeface="Garamond"/>
              <a:sym typeface="Garamond"/>
            </a:endParaRPr>
          </a:p>
        </p:txBody>
      </p:sp>
      <p:sp>
        <p:nvSpPr>
          <p:cNvPr id="329" name="Google Shape;329;p46"/>
          <p:cNvSpPr txBox="1"/>
          <p:nvPr/>
        </p:nvSpPr>
        <p:spPr>
          <a:xfrm>
            <a:off x="311700" y="1068825"/>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Garamond"/>
                <a:ea typeface="Garamond"/>
                <a:cs typeface="Garamond"/>
                <a:sym typeface="Garamond"/>
              </a:rPr>
              <a:t>Guaranteeing the Quality of the Process</a:t>
            </a:r>
            <a:endParaRPr b="1" sz="2800">
              <a:latin typeface="Garamond"/>
              <a:ea typeface="Garamond"/>
              <a:cs typeface="Garamond"/>
              <a:sym typeface="Garamond"/>
            </a:endParaRPr>
          </a:p>
        </p:txBody>
      </p:sp>
      <p:sp>
        <p:nvSpPr>
          <p:cNvPr id="330" name="Google Shape;330;p46"/>
          <p:cNvSpPr txBox="1"/>
          <p:nvPr/>
        </p:nvSpPr>
        <p:spPr>
          <a:xfrm>
            <a:off x="311700" y="1687675"/>
            <a:ext cx="8520600" cy="28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u="sng">
                <a:latin typeface="Garamond"/>
                <a:ea typeface="Garamond"/>
                <a:cs typeface="Garamond"/>
                <a:sym typeface="Garamond"/>
              </a:rPr>
              <a:t>Regulating Mediator Biases</a:t>
            </a:r>
            <a:r>
              <a:rPr lang="en" sz="2000">
                <a:latin typeface="Garamond"/>
                <a:ea typeface="Garamond"/>
                <a:cs typeface="Garamond"/>
                <a:sym typeface="Garamond"/>
              </a:rPr>
              <a:t>: </a:t>
            </a:r>
            <a:endParaRPr sz="2000">
              <a:latin typeface="Garamond"/>
              <a:ea typeface="Garamond"/>
              <a:cs typeface="Garamond"/>
              <a:sym typeface="Garamond"/>
            </a:endParaRPr>
          </a:p>
          <a:p>
            <a:pPr indent="-355600" lvl="0" marL="457200" rtl="0" algn="l">
              <a:spcBef>
                <a:spcPts val="1600"/>
              </a:spcBef>
              <a:spcAft>
                <a:spcPts val="0"/>
              </a:spcAft>
              <a:buSzPts val="2000"/>
              <a:buFont typeface="Garamond"/>
              <a:buChar char="-"/>
            </a:pPr>
            <a:r>
              <a:rPr lang="en" sz="2000">
                <a:latin typeface="Garamond"/>
                <a:ea typeface="Garamond"/>
                <a:cs typeface="Garamond"/>
                <a:sym typeface="Garamond"/>
              </a:rPr>
              <a:t>A mediator must take appropriate steps to avoid allowing their own biases to impact a mediation. </a:t>
            </a:r>
            <a:endParaRPr sz="2000">
              <a:latin typeface="Garamond"/>
              <a:ea typeface="Garamond"/>
              <a:cs typeface="Garamond"/>
              <a:sym typeface="Garamond"/>
            </a:endParaRPr>
          </a:p>
          <a:p>
            <a:pPr indent="-355600" lvl="0" marL="457200" rtl="0" algn="l">
              <a:spcBef>
                <a:spcPts val="0"/>
              </a:spcBef>
              <a:spcAft>
                <a:spcPts val="0"/>
              </a:spcAft>
              <a:buSzPts val="2000"/>
              <a:buFont typeface="Garamond"/>
              <a:buChar char="-"/>
            </a:pPr>
            <a:r>
              <a:rPr b="1" lang="en" sz="2000">
                <a:latin typeface="Garamond"/>
                <a:ea typeface="Garamond"/>
                <a:cs typeface="Garamond"/>
                <a:sym typeface="Garamond"/>
              </a:rPr>
              <a:t>Suggested Self-Assessment Question</a:t>
            </a:r>
            <a:r>
              <a:rPr lang="en" sz="2000">
                <a:latin typeface="Garamond"/>
                <a:ea typeface="Garamond"/>
                <a:cs typeface="Garamond"/>
                <a:sym typeface="Garamond"/>
              </a:rPr>
              <a:t>: Can I identify and pledge to combat my own biases that have the potential to influence the manner in which I conduct this mediation? </a:t>
            </a:r>
            <a:endParaRPr sz="2000">
              <a:latin typeface="Garamond"/>
              <a:ea typeface="Garamond"/>
              <a:cs typeface="Garamond"/>
              <a:sym typeface="Garamond"/>
            </a:endParaRPr>
          </a:p>
          <a:p>
            <a:pPr indent="0" lvl="0" marL="457200" rtl="0" algn="l">
              <a:spcBef>
                <a:spcPts val="1600"/>
              </a:spcBef>
              <a:spcAft>
                <a:spcPts val="1600"/>
              </a:spcAft>
              <a:buNone/>
            </a:pPr>
            <a:r>
              <a:t/>
            </a:r>
            <a:endParaRPr sz="1900">
              <a:solidFill>
                <a:srgbClr val="595959"/>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47"/>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36" name="Google Shape;336;p47"/>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37" name="Google Shape;337;p47"/>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595959"/>
                </a:solidFill>
                <a:latin typeface="Garamond"/>
                <a:ea typeface="Garamond"/>
                <a:cs typeface="Garamond"/>
                <a:sym typeface="Garamond"/>
              </a:rPr>
              <a:t>Mediator Tools</a:t>
            </a:r>
            <a:endParaRPr b="1" sz="4100">
              <a:solidFill>
                <a:srgbClr val="595959"/>
              </a:solidFill>
              <a:latin typeface="Garamond"/>
              <a:ea typeface="Garamond"/>
              <a:cs typeface="Garamond"/>
              <a:sym typeface="Garamond"/>
            </a:endParaRPr>
          </a:p>
        </p:txBody>
      </p:sp>
      <p:sp>
        <p:nvSpPr>
          <p:cNvPr id="338" name="Google Shape;338;p47"/>
          <p:cNvSpPr txBox="1"/>
          <p:nvPr/>
        </p:nvSpPr>
        <p:spPr>
          <a:xfrm>
            <a:off x="311700" y="1068825"/>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Garamond"/>
                <a:ea typeface="Garamond"/>
                <a:cs typeface="Garamond"/>
                <a:sym typeface="Garamond"/>
              </a:rPr>
              <a:t>Guaranteeing the Quality of the Process</a:t>
            </a:r>
            <a:endParaRPr b="1" sz="2800">
              <a:latin typeface="Garamond"/>
              <a:ea typeface="Garamond"/>
              <a:cs typeface="Garamond"/>
              <a:sym typeface="Garamond"/>
            </a:endParaRPr>
          </a:p>
        </p:txBody>
      </p:sp>
      <p:sp>
        <p:nvSpPr>
          <p:cNvPr id="339" name="Google Shape;339;p47"/>
          <p:cNvSpPr txBox="1"/>
          <p:nvPr/>
        </p:nvSpPr>
        <p:spPr>
          <a:xfrm>
            <a:off x="457200" y="1641525"/>
            <a:ext cx="81018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u="sng">
                <a:latin typeface="Garamond"/>
                <a:ea typeface="Garamond"/>
                <a:cs typeface="Garamond"/>
                <a:sym typeface="Garamond"/>
              </a:rPr>
              <a:t>Regulating Party Biases</a:t>
            </a:r>
            <a:r>
              <a:rPr lang="en" sz="1900">
                <a:latin typeface="Garamond"/>
                <a:ea typeface="Garamond"/>
                <a:cs typeface="Garamond"/>
                <a:sym typeface="Garamond"/>
              </a:rPr>
              <a:t>:</a:t>
            </a:r>
            <a:r>
              <a:rPr lang="en" sz="1900">
                <a:latin typeface="Garamond"/>
                <a:ea typeface="Garamond"/>
                <a:cs typeface="Garamond"/>
                <a:sym typeface="Garamond"/>
              </a:rPr>
              <a:t> </a:t>
            </a:r>
            <a:endParaRPr sz="1900">
              <a:latin typeface="Garamond"/>
              <a:ea typeface="Garamond"/>
              <a:cs typeface="Garamond"/>
              <a:sym typeface="Garamond"/>
            </a:endParaRPr>
          </a:p>
          <a:p>
            <a:pPr indent="-349250" lvl="0" marL="457200" rtl="0" algn="l">
              <a:lnSpc>
                <a:spcPct val="115000"/>
              </a:lnSpc>
              <a:spcBef>
                <a:spcPts val="1600"/>
              </a:spcBef>
              <a:spcAft>
                <a:spcPts val="0"/>
              </a:spcAft>
              <a:buSzPts val="1900"/>
              <a:buFont typeface="Garamond"/>
              <a:buChar char="-"/>
            </a:pPr>
            <a:r>
              <a:rPr b="1" lang="en" sz="1900">
                <a:latin typeface="Garamond"/>
                <a:ea typeface="Garamond"/>
                <a:cs typeface="Garamond"/>
                <a:sym typeface="Garamond"/>
              </a:rPr>
              <a:t>Suggested Phrasing</a:t>
            </a:r>
            <a:r>
              <a:rPr lang="en" sz="1900">
                <a:latin typeface="Garamond"/>
                <a:ea typeface="Garamond"/>
                <a:cs typeface="Garamond"/>
                <a:sym typeface="Garamond"/>
              </a:rPr>
              <a:t>: “In order for me to feel like I am conducting a fair and inclusive mediation, we can’t use offensive and discriminatory terms to describe one another.”  </a:t>
            </a:r>
            <a:endParaRPr sz="1900">
              <a:latin typeface="Garamond"/>
              <a:ea typeface="Garamond"/>
              <a:cs typeface="Garamond"/>
              <a:sym typeface="Garamond"/>
            </a:endParaRPr>
          </a:p>
          <a:p>
            <a:pPr indent="-349250" lvl="0" marL="457200" rtl="0" algn="l">
              <a:spcBef>
                <a:spcPts val="0"/>
              </a:spcBef>
              <a:spcAft>
                <a:spcPts val="0"/>
              </a:spcAft>
              <a:buSzPts val="1900"/>
              <a:buFont typeface="Garamond"/>
              <a:buChar char="-"/>
            </a:pPr>
            <a:r>
              <a:rPr b="1" lang="en" sz="1900">
                <a:latin typeface="Garamond"/>
                <a:ea typeface="Garamond"/>
                <a:cs typeface="Garamond"/>
                <a:sym typeface="Garamond"/>
              </a:rPr>
              <a:t>Bottom Line</a:t>
            </a:r>
            <a:r>
              <a:rPr lang="en" sz="1900">
                <a:latin typeface="Garamond"/>
                <a:ea typeface="Garamond"/>
                <a:cs typeface="Garamond"/>
                <a:sym typeface="Garamond"/>
              </a:rPr>
              <a:t>:</a:t>
            </a:r>
            <a:r>
              <a:rPr b="1" lang="en" sz="1900">
                <a:latin typeface="Garamond"/>
                <a:ea typeface="Garamond"/>
                <a:cs typeface="Garamond"/>
                <a:sym typeface="Garamond"/>
              </a:rPr>
              <a:t> </a:t>
            </a:r>
            <a:r>
              <a:rPr lang="en" sz="1900">
                <a:latin typeface="Garamond"/>
                <a:ea typeface="Garamond"/>
                <a:cs typeface="Garamond"/>
                <a:sym typeface="Garamond"/>
              </a:rPr>
              <a:t>When a mediator disrupts racism in a mediation, they are not interceding on behalf of one of the parties but rather on behalf of the process itself. </a:t>
            </a:r>
            <a:endParaRPr sz="1900">
              <a:latin typeface="Garamond"/>
              <a:ea typeface="Garamond"/>
              <a:cs typeface="Garamond"/>
              <a:sym typeface="Garamond"/>
            </a:endParaRPr>
          </a:p>
          <a:p>
            <a:pPr indent="0" lvl="0" marL="0" rtl="0" algn="l">
              <a:lnSpc>
                <a:spcPct val="115000"/>
              </a:lnSpc>
              <a:spcBef>
                <a:spcPts val="1600"/>
              </a:spcBef>
              <a:spcAft>
                <a:spcPts val="1600"/>
              </a:spcAft>
              <a:buNone/>
            </a:pPr>
            <a:r>
              <a:t/>
            </a:r>
            <a:endParaRPr sz="1900">
              <a:solidFill>
                <a:srgbClr val="595959"/>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48"/>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45" name="Google Shape;345;p48"/>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46" name="Google Shape;346;p48"/>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595959"/>
                </a:solidFill>
                <a:latin typeface="Garamond"/>
                <a:ea typeface="Garamond"/>
                <a:cs typeface="Garamond"/>
                <a:sym typeface="Garamond"/>
              </a:rPr>
              <a:t>Mediator Tools</a:t>
            </a:r>
            <a:endParaRPr b="1" sz="4100">
              <a:solidFill>
                <a:srgbClr val="595959"/>
              </a:solidFill>
              <a:latin typeface="Garamond"/>
              <a:ea typeface="Garamond"/>
              <a:cs typeface="Garamond"/>
              <a:sym typeface="Garamond"/>
            </a:endParaRPr>
          </a:p>
        </p:txBody>
      </p:sp>
      <p:sp>
        <p:nvSpPr>
          <p:cNvPr id="347" name="Google Shape;347;p48"/>
          <p:cNvSpPr txBox="1"/>
          <p:nvPr/>
        </p:nvSpPr>
        <p:spPr>
          <a:xfrm>
            <a:off x="256500" y="1124150"/>
            <a:ext cx="8430300" cy="383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800">
                <a:latin typeface="Garamond"/>
                <a:ea typeface="Garamond"/>
                <a:cs typeface="Garamond"/>
                <a:sym typeface="Garamond"/>
              </a:rPr>
              <a:t>Leaning into Caucus</a:t>
            </a:r>
            <a:endParaRPr b="1" sz="2800">
              <a:latin typeface="Garamond"/>
              <a:ea typeface="Garamond"/>
              <a:cs typeface="Garamond"/>
              <a:sym typeface="Garamond"/>
            </a:endParaRPr>
          </a:p>
          <a:p>
            <a:pPr indent="0" lvl="0" marL="0" rtl="0" algn="l">
              <a:lnSpc>
                <a:spcPct val="115000"/>
              </a:lnSpc>
              <a:spcBef>
                <a:spcPts val="0"/>
              </a:spcBef>
              <a:spcAft>
                <a:spcPts val="0"/>
              </a:spcAft>
              <a:buNone/>
            </a:pPr>
            <a:r>
              <a:rPr lang="en" sz="2200">
                <a:latin typeface="Garamond"/>
                <a:ea typeface="Garamond"/>
                <a:cs typeface="Garamond"/>
                <a:sym typeface="Garamond"/>
              </a:rPr>
              <a:t>“Caucuses permit the mediator and the parties to explore more fully the needs and interests underlying the stated positions.”*</a:t>
            </a:r>
            <a:endParaRPr sz="2200">
              <a:latin typeface="Garamond"/>
              <a:ea typeface="Garamond"/>
              <a:cs typeface="Garamond"/>
              <a:sym typeface="Garamond"/>
            </a:endParaRPr>
          </a:p>
          <a:p>
            <a:pPr indent="-368300" lvl="1" marL="914400" rtl="0" algn="l">
              <a:lnSpc>
                <a:spcPct val="115000"/>
              </a:lnSpc>
              <a:spcBef>
                <a:spcPts val="0"/>
              </a:spcBef>
              <a:spcAft>
                <a:spcPts val="0"/>
              </a:spcAft>
              <a:buSzPts val="2200"/>
              <a:buFont typeface="Garamond"/>
              <a:buChar char="-"/>
            </a:pPr>
            <a:r>
              <a:rPr lang="en" sz="2200">
                <a:latin typeface="Garamond"/>
                <a:ea typeface="Garamond"/>
                <a:cs typeface="Garamond"/>
                <a:sym typeface="Garamond"/>
              </a:rPr>
              <a:t>Confidentiality and candor</a:t>
            </a:r>
            <a:endParaRPr sz="2200">
              <a:latin typeface="Garamond"/>
              <a:ea typeface="Garamond"/>
              <a:cs typeface="Garamond"/>
              <a:sym typeface="Garamond"/>
            </a:endParaRPr>
          </a:p>
          <a:p>
            <a:pPr indent="-368300" lvl="1" marL="914400" rtl="0" algn="l">
              <a:lnSpc>
                <a:spcPct val="115000"/>
              </a:lnSpc>
              <a:spcBef>
                <a:spcPts val="0"/>
              </a:spcBef>
              <a:spcAft>
                <a:spcPts val="0"/>
              </a:spcAft>
              <a:buSzPts val="2200"/>
              <a:buFont typeface="Garamond"/>
              <a:buChar char="-"/>
            </a:pPr>
            <a:r>
              <a:rPr lang="en" sz="2200">
                <a:latin typeface="Garamond"/>
                <a:ea typeface="Garamond"/>
                <a:cs typeface="Garamond"/>
                <a:sym typeface="Garamond"/>
              </a:rPr>
              <a:t>Venting and de-escalation</a:t>
            </a:r>
            <a:endParaRPr sz="2200">
              <a:latin typeface="Garamond"/>
              <a:ea typeface="Garamond"/>
              <a:cs typeface="Garamond"/>
              <a:sym typeface="Garamond"/>
            </a:endParaRPr>
          </a:p>
          <a:p>
            <a:pPr indent="-368300" lvl="1" marL="914400" rtl="0" algn="l">
              <a:lnSpc>
                <a:spcPct val="115000"/>
              </a:lnSpc>
              <a:spcBef>
                <a:spcPts val="0"/>
              </a:spcBef>
              <a:spcAft>
                <a:spcPts val="0"/>
              </a:spcAft>
              <a:buSzPts val="2200"/>
              <a:buFont typeface="Garamond"/>
              <a:buChar char="-"/>
            </a:pPr>
            <a:r>
              <a:rPr lang="en" sz="2200">
                <a:latin typeface="Garamond"/>
                <a:ea typeface="Garamond"/>
                <a:cs typeface="Garamond"/>
                <a:sym typeface="Garamond"/>
              </a:rPr>
              <a:t>Information gathering</a:t>
            </a:r>
            <a:endParaRPr sz="2200">
              <a:latin typeface="Garamond"/>
              <a:ea typeface="Garamond"/>
              <a:cs typeface="Garamond"/>
              <a:sym typeface="Garamond"/>
            </a:endParaRPr>
          </a:p>
          <a:p>
            <a:pPr indent="-368300" lvl="1" marL="914400" rtl="0" algn="l">
              <a:lnSpc>
                <a:spcPct val="115000"/>
              </a:lnSpc>
              <a:spcBef>
                <a:spcPts val="0"/>
              </a:spcBef>
              <a:spcAft>
                <a:spcPts val="0"/>
              </a:spcAft>
              <a:buSzPts val="2200"/>
              <a:buFont typeface="Garamond"/>
              <a:buChar char="-"/>
            </a:pPr>
            <a:r>
              <a:rPr lang="en" sz="2200">
                <a:latin typeface="Garamond"/>
                <a:ea typeface="Garamond"/>
                <a:cs typeface="Garamond"/>
                <a:sym typeface="Garamond"/>
              </a:rPr>
              <a:t>Coaching and reality testing</a:t>
            </a:r>
            <a:endParaRPr sz="2200">
              <a:latin typeface="Garamond"/>
              <a:ea typeface="Garamond"/>
              <a:cs typeface="Garamond"/>
              <a:sym typeface="Garamond"/>
            </a:endParaRPr>
          </a:p>
          <a:p>
            <a:pPr indent="-368300" lvl="1" marL="914400" rtl="0" algn="l">
              <a:lnSpc>
                <a:spcPct val="115000"/>
              </a:lnSpc>
              <a:spcBef>
                <a:spcPts val="0"/>
              </a:spcBef>
              <a:spcAft>
                <a:spcPts val="0"/>
              </a:spcAft>
              <a:buSzPts val="2200"/>
              <a:buFont typeface="Garamond"/>
              <a:buChar char="-"/>
            </a:pPr>
            <a:r>
              <a:rPr lang="en" sz="2200">
                <a:latin typeface="Garamond"/>
                <a:ea typeface="Garamond"/>
                <a:cs typeface="Garamond"/>
                <a:sym typeface="Garamond"/>
              </a:rPr>
              <a:t>Caution (consider impartiality, neutrality, bias, power)</a:t>
            </a:r>
            <a:endParaRPr sz="2200">
              <a:latin typeface="Garamond"/>
              <a:ea typeface="Garamond"/>
              <a:cs typeface="Garamond"/>
              <a:sym typeface="Garamond"/>
            </a:endParaRPr>
          </a:p>
        </p:txBody>
      </p:sp>
      <p:sp>
        <p:nvSpPr>
          <p:cNvPr id="348" name="Google Shape;348;p48"/>
          <p:cNvSpPr txBox="1"/>
          <p:nvPr/>
        </p:nvSpPr>
        <p:spPr>
          <a:xfrm>
            <a:off x="4958400" y="4618100"/>
            <a:ext cx="41856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Calibri"/>
                <a:ea typeface="Calibri"/>
                <a:cs typeface="Calibri"/>
                <a:sym typeface="Calibri"/>
              </a:rPr>
              <a:t>*Source: Local Rules of the U.S. District Courts for the Southern and Eastern Districts of N.Y., Local Civil Rule 83.8.</a:t>
            </a:r>
            <a:endParaRPr i="1" sz="10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49"/>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54" name="Google Shape;354;p49"/>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55" name="Google Shape;355;p49"/>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595959"/>
                </a:solidFill>
                <a:latin typeface="Garamond"/>
                <a:ea typeface="Garamond"/>
                <a:cs typeface="Garamond"/>
                <a:sym typeface="Garamond"/>
              </a:rPr>
              <a:t>Mediator Tools</a:t>
            </a:r>
            <a:endParaRPr b="1" sz="4100">
              <a:solidFill>
                <a:srgbClr val="595959"/>
              </a:solidFill>
              <a:latin typeface="Garamond"/>
              <a:ea typeface="Garamond"/>
              <a:cs typeface="Garamond"/>
              <a:sym typeface="Garamond"/>
            </a:endParaRPr>
          </a:p>
        </p:txBody>
      </p:sp>
      <p:sp>
        <p:nvSpPr>
          <p:cNvPr id="356" name="Google Shape;356;p49"/>
          <p:cNvSpPr txBox="1"/>
          <p:nvPr/>
        </p:nvSpPr>
        <p:spPr>
          <a:xfrm>
            <a:off x="356850" y="1186900"/>
            <a:ext cx="8430300" cy="3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Garamond"/>
                <a:ea typeface="Garamond"/>
                <a:cs typeface="Garamond"/>
                <a:sym typeface="Garamond"/>
              </a:rPr>
              <a:t>Acknowledgment/Stroking</a:t>
            </a:r>
            <a:endParaRPr b="1" sz="1900" u="sng">
              <a:latin typeface="Garamond"/>
              <a:ea typeface="Garamond"/>
              <a:cs typeface="Garamond"/>
              <a:sym typeface="Garamond"/>
            </a:endParaRPr>
          </a:p>
          <a:p>
            <a:pPr indent="0" lvl="0" marL="0" rtl="0" algn="ctr">
              <a:spcBef>
                <a:spcPts val="0"/>
              </a:spcBef>
              <a:spcAft>
                <a:spcPts val="0"/>
              </a:spcAft>
              <a:buNone/>
            </a:pPr>
            <a:r>
              <a:t/>
            </a:r>
            <a:endParaRPr b="1" sz="1900" u="sng">
              <a:latin typeface="Garamond"/>
              <a:ea typeface="Garamond"/>
              <a:cs typeface="Garamond"/>
              <a:sym typeface="Garamond"/>
            </a:endParaRPr>
          </a:p>
          <a:p>
            <a:pPr indent="0" lvl="0" marL="457200" rtl="0" algn="l">
              <a:spcBef>
                <a:spcPts val="0"/>
              </a:spcBef>
              <a:spcAft>
                <a:spcPts val="0"/>
              </a:spcAft>
              <a:buNone/>
            </a:pPr>
            <a:r>
              <a:rPr b="1" lang="en" sz="2400" u="sng">
                <a:latin typeface="Garamond"/>
                <a:ea typeface="Garamond"/>
                <a:cs typeface="Garamond"/>
                <a:sym typeface="Garamond"/>
              </a:rPr>
              <a:t>Why?</a:t>
            </a:r>
            <a:endParaRPr sz="2400">
              <a:latin typeface="Garamond"/>
              <a:ea typeface="Garamond"/>
              <a:cs typeface="Garamond"/>
              <a:sym typeface="Garamond"/>
            </a:endParaRPr>
          </a:p>
          <a:p>
            <a:pPr indent="-381000" lvl="0" marL="914400" rtl="0" algn="l">
              <a:spcBef>
                <a:spcPts val="1600"/>
              </a:spcBef>
              <a:spcAft>
                <a:spcPts val="0"/>
              </a:spcAft>
              <a:buSzPts val="2400"/>
              <a:buFont typeface="Garamond"/>
              <a:buChar char="●"/>
            </a:pPr>
            <a:r>
              <a:rPr lang="en" sz="2400">
                <a:latin typeface="Garamond"/>
                <a:ea typeface="Garamond"/>
                <a:cs typeface="Garamond"/>
                <a:sym typeface="Garamond"/>
              </a:rPr>
              <a:t>Demonstrates mediator </a:t>
            </a:r>
            <a:r>
              <a:rPr b="1" lang="en" sz="2400">
                <a:latin typeface="Garamond"/>
                <a:ea typeface="Garamond"/>
                <a:cs typeface="Garamond"/>
                <a:sym typeface="Garamond"/>
              </a:rPr>
              <a:t>impartiality</a:t>
            </a:r>
            <a:endParaRPr sz="2400">
              <a:latin typeface="Garamond"/>
              <a:ea typeface="Garamond"/>
              <a:cs typeface="Garamond"/>
              <a:sym typeface="Garamond"/>
            </a:endParaRPr>
          </a:p>
          <a:p>
            <a:pPr indent="-381000" lvl="0" marL="914400" rtl="0" algn="l">
              <a:spcBef>
                <a:spcPts val="0"/>
              </a:spcBef>
              <a:spcAft>
                <a:spcPts val="0"/>
              </a:spcAft>
              <a:buSzPts val="2400"/>
              <a:buFont typeface="Garamond"/>
              <a:buChar char="●"/>
            </a:pPr>
            <a:r>
              <a:rPr lang="en" sz="2400">
                <a:latin typeface="Garamond"/>
                <a:ea typeface="Garamond"/>
                <a:cs typeface="Garamond"/>
                <a:sym typeface="Garamond"/>
              </a:rPr>
              <a:t>Minimizes </a:t>
            </a:r>
            <a:r>
              <a:rPr b="1" lang="en" sz="2400">
                <a:latin typeface="Garamond"/>
                <a:ea typeface="Garamond"/>
                <a:cs typeface="Garamond"/>
                <a:sym typeface="Garamond"/>
              </a:rPr>
              <a:t>reactive devaluation</a:t>
            </a:r>
            <a:endParaRPr sz="2400">
              <a:latin typeface="Garamond"/>
              <a:ea typeface="Garamond"/>
              <a:cs typeface="Garamond"/>
              <a:sym typeface="Garamond"/>
            </a:endParaRPr>
          </a:p>
          <a:p>
            <a:pPr indent="-381000" lvl="0" marL="914400" rtl="0" algn="l">
              <a:spcBef>
                <a:spcPts val="0"/>
              </a:spcBef>
              <a:spcAft>
                <a:spcPts val="0"/>
              </a:spcAft>
              <a:buSzPts val="2400"/>
              <a:buFont typeface="Garamond"/>
              <a:buChar char="●"/>
            </a:pPr>
            <a:r>
              <a:rPr lang="en" sz="2400">
                <a:latin typeface="Garamond"/>
                <a:ea typeface="Garamond"/>
                <a:cs typeface="Garamond"/>
                <a:sym typeface="Garamond"/>
              </a:rPr>
              <a:t>Highlights </a:t>
            </a:r>
            <a:r>
              <a:rPr b="1" lang="en" sz="2400">
                <a:latin typeface="Garamond"/>
                <a:ea typeface="Garamond"/>
                <a:cs typeface="Garamond"/>
                <a:sym typeface="Garamond"/>
              </a:rPr>
              <a:t>constructive behavior</a:t>
            </a:r>
            <a:endParaRPr sz="2400">
              <a:latin typeface="Garamond"/>
              <a:ea typeface="Garamond"/>
              <a:cs typeface="Garamond"/>
              <a:sym typeface="Garamond"/>
            </a:endParaRPr>
          </a:p>
          <a:p>
            <a:pPr indent="-381000" lvl="0" marL="914400" rtl="0" algn="l">
              <a:spcBef>
                <a:spcPts val="0"/>
              </a:spcBef>
              <a:spcAft>
                <a:spcPts val="0"/>
              </a:spcAft>
              <a:buSzPts val="2400"/>
              <a:buFont typeface="Garamond"/>
              <a:buChar char="●"/>
            </a:pPr>
            <a:r>
              <a:rPr lang="en" sz="2400">
                <a:latin typeface="Garamond"/>
                <a:ea typeface="Garamond"/>
                <a:cs typeface="Garamond"/>
                <a:sym typeface="Garamond"/>
              </a:rPr>
              <a:t>Models </a:t>
            </a:r>
            <a:r>
              <a:rPr b="1" lang="en" sz="2400">
                <a:latin typeface="Garamond"/>
                <a:ea typeface="Garamond"/>
                <a:cs typeface="Garamond"/>
                <a:sym typeface="Garamond"/>
              </a:rPr>
              <a:t>empathy</a:t>
            </a:r>
            <a:r>
              <a:rPr lang="en" sz="2400">
                <a:latin typeface="Garamond"/>
                <a:ea typeface="Garamond"/>
                <a:cs typeface="Garamond"/>
                <a:sym typeface="Garamond"/>
              </a:rPr>
              <a:t> for participants</a:t>
            </a:r>
            <a:endParaRPr sz="2400">
              <a:latin typeface="Garamond"/>
              <a:ea typeface="Garamond"/>
              <a:cs typeface="Garamond"/>
              <a:sym typeface="Garamond"/>
            </a:endParaRPr>
          </a:p>
          <a:p>
            <a:pPr indent="0" lvl="0" marL="457200" rtl="0" algn="l">
              <a:spcBef>
                <a:spcPts val="1600"/>
              </a:spcBef>
              <a:spcAft>
                <a:spcPts val="0"/>
              </a:spcAft>
              <a:buNone/>
            </a:pPr>
            <a:r>
              <a:t/>
            </a:r>
            <a:endParaRPr b="1" sz="2400">
              <a:solidFill>
                <a:schemeClr val="dk2"/>
              </a:solidFill>
              <a:latin typeface="Garamond"/>
              <a:ea typeface="Garamond"/>
              <a:cs typeface="Garamond"/>
              <a:sym typeface="Garamond"/>
            </a:endParaRPr>
          </a:p>
          <a:p>
            <a:pPr indent="0" lvl="0" marL="0" rtl="0" algn="l">
              <a:lnSpc>
                <a:spcPct val="115000"/>
              </a:lnSpc>
              <a:spcBef>
                <a:spcPts val="1600"/>
              </a:spcBef>
              <a:spcAft>
                <a:spcPts val="0"/>
              </a:spcAft>
              <a:buNone/>
            </a:pPr>
            <a:r>
              <a:t/>
            </a:r>
            <a:endParaRPr sz="2400">
              <a:solidFill>
                <a:srgbClr val="595959"/>
              </a:solidFill>
              <a:latin typeface="Garamond"/>
              <a:ea typeface="Garamond"/>
              <a:cs typeface="Garamond"/>
              <a:sym typeface="Garamo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50"/>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62" name="Google Shape;362;p50"/>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63" name="Google Shape;363;p50"/>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595959"/>
                </a:solidFill>
                <a:latin typeface="Garamond"/>
                <a:ea typeface="Garamond"/>
                <a:cs typeface="Garamond"/>
                <a:sym typeface="Garamond"/>
              </a:rPr>
              <a:t>Mediator Tools</a:t>
            </a:r>
            <a:endParaRPr b="1" sz="4100">
              <a:solidFill>
                <a:srgbClr val="595959"/>
              </a:solidFill>
              <a:latin typeface="Garamond"/>
              <a:ea typeface="Garamond"/>
              <a:cs typeface="Garamond"/>
              <a:sym typeface="Garamond"/>
            </a:endParaRPr>
          </a:p>
        </p:txBody>
      </p:sp>
      <p:sp>
        <p:nvSpPr>
          <p:cNvPr id="364" name="Google Shape;364;p50"/>
          <p:cNvSpPr txBox="1"/>
          <p:nvPr/>
        </p:nvSpPr>
        <p:spPr>
          <a:xfrm>
            <a:off x="256500" y="800475"/>
            <a:ext cx="8430300" cy="383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40"/>
              </a:spcBef>
              <a:spcAft>
                <a:spcPts val="0"/>
              </a:spcAft>
              <a:buNone/>
            </a:pPr>
            <a:r>
              <a:rPr b="1" lang="en" sz="2400">
                <a:latin typeface="Garamond"/>
                <a:ea typeface="Garamond"/>
                <a:cs typeface="Garamond"/>
                <a:sym typeface="Garamond"/>
              </a:rPr>
              <a:t>Back to Basics: Reframing, Looping, and Clarification</a:t>
            </a:r>
            <a:endParaRPr b="1" sz="2400">
              <a:latin typeface="Garamond"/>
              <a:ea typeface="Garamond"/>
              <a:cs typeface="Garamond"/>
              <a:sym typeface="Garamond"/>
            </a:endParaRPr>
          </a:p>
          <a:p>
            <a:pPr indent="-355600" lvl="0" marL="4572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On your mind: Agency, Self-determination, Communication.</a:t>
            </a:r>
            <a:endParaRPr sz="2000">
              <a:latin typeface="Garamond"/>
              <a:ea typeface="Garamond"/>
              <a:cs typeface="Garamond"/>
              <a:sym typeface="Garamond"/>
            </a:endParaRPr>
          </a:p>
          <a:p>
            <a:pPr indent="-355600" lvl="1" marL="9144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Am I reflecting back the meaning of the statement? Am I reflecting what is heard?</a:t>
            </a:r>
            <a:endParaRPr sz="2000">
              <a:latin typeface="Garamond"/>
              <a:ea typeface="Garamond"/>
              <a:cs typeface="Garamond"/>
              <a:sym typeface="Garamond"/>
            </a:endParaRPr>
          </a:p>
          <a:p>
            <a:pPr indent="-355600" lvl="1" marL="9144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Are the parties able to communicate?</a:t>
            </a:r>
            <a:endParaRPr sz="2000">
              <a:latin typeface="Garamond"/>
              <a:ea typeface="Garamond"/>
              <a:cs typeface="Garamond"/>
              <a:sym typeface="Garamond"/>
            </a:endParaRPr>
          </a:p>
          <a:p>
            <a:pPr indent="-355600" lvl="0" marL="4572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Intent v. Impact: What is said, what is meant, and what is heard</a:t>
            </a:r>
            <a:endParaRPr sz="2000">
              <a:latin typeface="Garamond"/>
              <a:ea typeface="Garamond"/>
              <a:cs typeface="Garamond"/>
              <a:sym typeface="Garamond"/>
            </a:endParaRPr>
          </a:p>
          <a:p>
            <a:pPr indent="-355600" lvl="1" marL="9144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Example: “She plays like a Yankee!”</a:t>
            </a:r>
            <a:endParaRPr sz="2000">
              <a:latin typeface="Garamond"/>
              <a:ea typeface="Garamond"/>
              <a:cs typeface="Garamond"/>
              <a:sym typeface="Garamond"/>
            </a:endParaRPr>
          </a:p>
          <a:p>
            <a:pPr indent="-355600" lvl="2" marL="13716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What does this mean:</a:t>
            </a:r>
            <a:endParaRPr sz="2000">
              <a:latin typeface="Garamond"/>
              <a:ea typeface="Garamond"/>
              <a:cs typeface="Garamond"/>
              <a:sym typeface="Garamond"/>
            </a:endParaRPr>
          </a:p>
          <a:p>
            <a:pPr indent="-355600" lvl="3" marL="18288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If </a:t>
            </a:r>
            <a:r>
              <a:rPr lang="en" sz="2000" u="sng">
                <a:latin typeface="Garamond"/>
                <a:ea typeface="Garamond"/>
                <a:cs typeface="Garamond"/>
                <a:sym typeface="Garamond"/>
              </a:rPr>
              <a:t>you</a:t>
            </a:r>
            <a:r>
              <a:rPr lang="en" sz="2000">
                <a:latin typeface="Garamond"/>
                <a:ea typeface="Garamond"/>
                <a:cs typeface="Garamond"/>
                <a:sym typeface="Garamond"/>
              </a:rPr>
              <a:t> are from Boston? The Bronx? London?</a:t>
            </a:r>
            <a:endParaRPr sz="2000">
              <a:latin typeface="Garamond"/>
              <a:ea typeface="Garamond"/>
              <a:cs typeface="Garamond"/>
              <a:sym typeface="Garamond"/>
            </a:endParaRPr>
          </a:p>
          <a:p>
            <a:pPr indent="-355600" lvl="3" marL="18288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If </a:t>
            </a:r>
            <a:r>
              <a:rPr lang="en" sz="2000" u="sng">
                <a:latin typeface="Garamond"/>
                <a:ea typeface="Garamond"/>
                <a:cs typeface="Garamond"/>
                <a:sym typeface="Garamond"/>
              </a:rPr>
              <a:t>they</a:t>
            </a:r>
            <a:r>
              <a:rPr lang="en" sz="2000">
                <a:latin typeface="Garamond"/>
                <a:ea typeface="Garamond"/>
                <a:cs typeface="Garamond"/>
                <a:sym typeface="Garamond"/>
              </a:rPr>
              <a:t> are from Boston? The Bronx? London?</a:t>
            </a:r>
            <a:endParaRPr sz="2000">
              <a:latin typeface="Garamond"/>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51"/>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70" name="Google Shape;370;p51"/>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71" name="Google Shape;371;p51"/>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595959"/>
                </a:solidFill>
                <a:latin typeface="Garamond"/>
                <a:ea typeface="Garamond"/>
                <a:cs typeface="Garamond"/>
                <a:sym typeface="Garamond"/>
              </a:rPr>
              <a:t>Mediator Tools</a:t>
            </a:r>
            <a:endParaRPr b="1" sz="4100">
              <a:solidFill>
                <a:srgbClr val="595959"/>
              </a:solidFill>
              <a:latin typeface="Garamond"/>
              <a:ea typeface="Garamond"/>
              <a:cs typeface="Garamond"/>
              <a:sym typeface="Garamond"/>
            </a:endParaRPr>
          </a:p>
        </p:txBody>
      </p:sp>
      <p:sp>
        <p:nvSpPr>
          <p:cNvPr id="372" name="Google Shape;372;p51"/>
          <p:cNvSpPr txBox="1"/>
          <p:nvPr/>
        </p:nvSpPr>
        <p:spPr>
          <a:xfrm>
            <a:off x="256500" y="953100"/>
            <a:ext cx="8430300" cy="383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40"/>
              </a:spcBef>
              <a:spcAft>
                <a:spcPts val="0"/>
              </a:spcAft>
              <a:buNone/>
            </a:pPr>
            <a:r>
              <a:rPr b="1" lang="en" sz="2400">
                <a:latin typeface="Garamond"/>
                <a:ea typeface="Garamond"/>
                <a:cs typeface="Garamond"/>
                <a:sym typeface="Garamond"/>
              </a:rPr>
              <a:t>At the end of the day, when do you walk away?</a:t>
            </a:r>
            <a:endParaRPr b="1" sz="2400">
              <a:latin typeface="Garamond"/>
              <a:ea typeface="Garamond"/>
              <a:cs typeface="Garamond"/>
              <a:sym typeface="Garamond"/>
            </a:endParaRPr>
          </a:p>
          <a:p>
            <a:pPr indent="-355600" lvl="0" marL="457200" rtl="0" algn="l">
              <a:lnSpc>
                <a:spcPct val="115000"/>
              </a:lnSpc>
              <a:spcBef>
                <a:spcPts val="640"/>
              </a:spcBef>
              <a:spcAft>
                <a:spcPts val="0"/>
              </a:spcAft>
              <a:buSzPts val="2000"/>
              <a:buFont typeface="Garamond"/>
              <a:buChar char="●"/>
            </a:pPr>
            <a:r>
              <a:rPr lang="en" sz="2000">
                <a:latin typeface="Garamond"/>
                <a:ea typeface="Garamond"/>
                <a:cs typeface="Garamond"/>
                <a:sym typeface="Garamond"/>
              </a:rPr>
              <a:t>Ask yourself, “At what point do racism, racial dynamics, and race-based imbalances diminish a party’s self-determination?”</a:t>
            </a:r>
            <a:endParaRPr sz="2000">
              <a:latin typeface="Garamond"/>
              <a:ea typeface="Garamond"/>
              <a:cs typeface="Garamond"/>
              <a:sym typeface="Garamond"/>
            </a:endParaRPr>
          </a:p>
          <a:p>
            <a:pPr indent="-355600" lvl="1" marL="9144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You control the room, you set the boundaries of the process.</a:t>
            </a:r>
            <a:endParaRPr sz="2000">
              <a:latin typeface="Garamond"/>
              <a:ea typeface="Garamond"/>
              <a:cs typeface="Garamond"/>
              <a:sym typeface="Garamond"/>
            </a:endParaRPr>
          </a:p>
          <a:p>
            <a:pPr indent="-355600" lvl="1" marL="914400" rtl="0" algn="l">
              <a:lnSpc>
                <a:spcPct val="115000"/>
              </a:lnSpc>
              <a:spcBef>
                <a:spcPts val="0"/>
              </a:spcBef>
              <a:spcAft>
                <a:spcPts val="0"/>
              </a:spcAft>
              <a:buSzPts val="2000"/>
              <a:buFont typeface="Garamond"/>
              <a:buChar char="○"/>
            </a:pPr>
            <a:r>
              <a:rPr lang="en" sz="2000" u="sng">
                <a:latin typeface="Garamond"/>
                <a:ea typeface="Garamond"/>
                <a:cs typeface="Garamond"/>
                <a:sym typeface="Garamond"/>
              </a:rPr>
              <a:t>Not addressing the topic is a choice</a:t>
            </a:r>
            <a:r>
              <a:rPr lang="en" sz="2000">
                <a:latin typeface="Garamond"/>
                <a:ea typeface="Garamond"/>
                <a:cs typeface="Garamond"/>
                <a:sym typeface="Garamond"/>
              </a:rPr>
              <a:t>!</a:t>
            </a:r>
            <a:endParaRPr sz="2000">
              <a:latin typeface="Garamond"/>
              <a:ea typeface="Garamond"/>
              <a:cs typeface="Garamond"/>
              <a:sym typeface="Garamond"/>
            </a:endParaRPr>
          </a:p>
          <a:p>
            <a:pPr indent="-355600" lvl="1" marL="9144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At the end of the day, these power dynamics can derail a mediation. </a:t>
            </a:r>
            <a:endParaRPr sz="2000">
              <a:latin typeface="Garamond"/>
              <a:ea typeface="Garamond"/>
              <a:cs typeface="Garamond"/>
              <a:sym typeface="Garamond"/>
            </a:endParaRPr>
          </a:p>
          <a:p>
            <a:pPr indent="-355600" lvl="0" marL="4572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Strategies for exiting:</a:t>
            </a:r>
            <a:endParaRPr sz="2000">
              <a:latin typeface="Garamond"/>
              <a:ea typeface="Garamond"/>
              <a:cs typeface="Garamond"/>
              <a:sym typeface="Garamond"/>
            </a:endParaRPr>
          </a:p>
          <a:p>
            <a:pPr indent="-355600" lvl="1" marL="9144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“I don’t think I can help you any further”</a:t>
            </a:r>
            <a:endParaRPr sz="2000">
              <a:latin typeface="Garamond"/>
              <a:ea typeface="Garamond"/>
              <a:cs typeface="Garamond"/>
              <a:sym typeface="Garamond"/>
            </a:endParaRPr>
          </a:p>
          <a:p>
            <a:pPr indent="-355600" lvl="1" marL="9144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“This case is just not right for mediation”</a:t>
            </a:r>
            <a:endParaRPr sz="2000">
              <a:latin typeface="Garamond"/>
              <a:ea typeface="Garamond"/>
              <a:cs typeface="Garamond"/>
              <a:sym typeface="Garamond"/>
            </a:endParaRPr>
          </a:p>
          <a:p>
            <a:pPr indent="-355600" lvl="1" marL="914400" rtl="0" algn="l">
              <a:lnSpc>
                <a:spcPct val="115000"/>
              </a:lnSpc>
              <a:spcBef>
                <a:spcPts val="0"/>
              </a:spcBef>
              <a:spcAft>
                <a:spcPts val="0"/>
              </a:spcAft>
              <a:buSzPts val="2000"/>
              <a:buFont typeface="Garamond"/>
              <a:buChar char="○"/>
            </a:pPr>
            <a:r>
              <a:rPr lang="en" sz="2000">
                <a:latin typeface="Garamond"/>
                <a:ea typeface="Garamond"/>
                <a:cs typeface="Garamond"/>
                <a:sym typeface="Garamond"/>
              </a:rPr>
              <a:t>If you are comfortable: “I can’t continue because: ____”</a:t>
            </a:r>
            <a:endParaRPr sz="2000">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52"/>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78" name="Google Shape;378;p52"/>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79" name="Google Shape;379;p52"/>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595959"/>
                </a:solidFill>
                <a:latin typeface="Garamond"/>
                <a:ea typeface="Garamond"/>
                <a:cs typeface="Garamond"/>
                <a:sym typeface="Garamond"/>
              </a:rPr>
              <a:t>Mediator Tools</a:t>
            </a:r>
            <a:endParaRPr b="1" sz="4100">
              <a:solidFill>
                <a:srgbClr val="595959"/>
              </a:solidFill>
              <a:latin typeface="Garamond"/>
              <a:ea typeface="Garamond"/>
              <a:cs typeface="Garamond"/>
              <a:sym typeface="Garamond"/>
            </a:endParaRPr>
          </a:p>
        </p:txBody>
      </p:sp>
      <p:sp>
        <p:nvSpPr>
          <p:cNvPr id="380" name="Google Shape;380;p52"/>
          <p:cNvSpPr txBox="1"/>
          <p:nvPr/>
        </p:nvSpPr>
        <p:spPr>
          <a:xfrm>
            <a:off x="256500" y="953100"/>
            <a:ext cx="8430300" cy="3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Garamond"/>
                <a:ea typeface="Garamond"/>
                <a:cs typeface="Garamond"/>
                <a:sym typeface="Garamond"/>
              </a:rPr>
              <a:t>Name the Issue</a:t>
            </a:r>
            <a:endParaRPr b="1" sz="1900" u="sng">
              <a:latin typeface="Garamond"/>
              <a:ea typeface="Garamond"/>
              <a:cs typeface="Garamond"/>
              <a:sym typeface="Garamond"/>
            </a:endParaRPr>
          </a:p>
          <a:p>
            <a:pPr indent="0" lvl="0" marL="0" rtl="0" algn="l">
              <a:lnSpc>
                <a:spcPct val="115000"/>
              </a:lnSpc>
              <a:spcBef>
                <a:spcPts val="640"/>
              </a:spcBef>
              <a:spcAft>
                <a:spcPts val="0"/>
              </a:spcAft>
              <a:buNone/>
            </a:pPr>
            <a:r>
              <a:rPr lang="en" sz="2000">
                <a:latin typeface="Garamond"/>
                <a:ea typeface="Garamond"/>
                <a:cs typeface="Garamond"/>
                <a:sym typeface="Garamond"/>
              </a:rPr>
              <a:t>Sometimes the mediator will have to directly address the issue.</a:t>
            </a:r>
            <a:endParaRPr sz="2000">
              <a:latin typeface="Garamond"/>
              <a:ea typeface="Garamond"/>
              <a:cs typeface="Garamond"/>
              <a:sym typeface="Garamond"/>
            </a:endParaRPr>
          </a:p>
          <a:p>
            <a:pPr indent="0" lvl="0" marL="0" rtl="0" algn="l">
              <a:lnSpc>
                <a:spcPct val="115000"/>
              </a:lnSpc>
              <a:spcBef>
                <a:spcPts val="640"/>
              </a:spcBef>
              <a:spcAft>
                <a:spcPts val="0"/>
              </a:spcAft>
              <a:buNone/>
            </a:pPr>
            <a:r>
              <a:rPr lang="en" sz="2000">
                <a:latin typeface="Garamond"/>
                <a:ea typeface="Garamond"/>
                <a:cs typeface="Garamond"/>
                <a:sym typeface="Garamond"/>
              </a:rPr>
              <a:t>For example, if a party references the opposing party’s race, gender, or ethnic origin in a negative manner repeatedly, then the mediator might say,  “When you say *insert microaggression* do you intend for it to mean *insert implication*?</a:t>
            </a:r>
            <a:endParaRPr sz="3000">
              <a:latin typeface="Garamond"/>
              <a:ea typeface="Garamond"/>
              <a:cs typeface="Garamond"/>
              <a:sym typeface="Garamond"/>
            </a:endParaRPr>
          </a:p>
          <a:p>
            <a:pPr indent="-368300" lvl="0" marL="457200" rtl="0" algn="l">
              <a:lnSpc>
                <a:spcPct val="115000"/>
              </a:lnSpc>
              <a:spcBef>
                <a:spcPts val="1000"/>
              </a:spcBef>
              <a:spcAft>
                <a:spcPts val="0"/>
              </a:spcAft>
              <a:buSzPts val="2200"/>
              <a:buFont typeface="Garamond"/>
              <a:buChar char="●"/>
            </a:pPr>
            <a:r>
              <a:rPr b="1" lang="en" sz="2200">
                <a:latin typeface="Garamond"/>
                <a:ea typeface="Garamond"/>
                <a:cs typeface="Garamond"/>
                <a:sym typeface="Garamond"/>
              </a:rPr>
              <a:t>Relieves</a:t>
            </a:r>
            <a:r>
              <a:rPr lang="en" sz="2200">
                <a:latin typeface="Garamond"/>
                <a:ea typeface="Garamond"/>
                <a:cs typeface="Garamond"/>
                <a:sym typeface="Garamond"/>
              </a:rPr>
              <a:t> parties from the burden of naming the issue</a:t>
            </a:r>
            <a:endParaRPr sz="2200">
              <a:latin typeface="Garamond"/>
              <a:ea typeface="Garamond"/>
              <a:cs typeface="Garamond"/>
              <a:sym typeface="Garamond"/>
            </a:endParaRPr>
          </a:p>
          <a:p>
            <a:pPr indent="-368300" lvl="0" marL="457200" rtl="0" algn="l">
              <a:lnSpc>
                <a:spcPct val="115000"/>
              </a:lnSpc>
              <a:spcBef>
                <a:spcPts val="0"/>
              </a:spcBef>
              <a:spcAft>
                <a:spcPts val="0"/>
              </a:spcAft>
              <a:buSzPts val="2200"/>
              <a:buFont typeface="Garamond"/>
              <a:buChar char="●"/>
            </a:pPr>
            <a:r>
              <a:rPr lang="en" sz="2200">
                <a:latin typeface="Garamond"/>
                <a:ea typeface="Garamond"/>
                <a:cs typeface="Garamond"/>
                <a:sym typeface="Garamond"/>
              </a:rPr>
              <a:t>Clarifies </a:t>
            </a:r>
            <a:r>
              <a:rPr b="1" lang="en" sz="2200">
                <a:latin typeface="Garamond"/>
                <a:ea typeface="Garamond"/>
                <a:cs typeface="Garamond"/>
                <a:sym typeface="Garamond"/>
              </a:rPr>
              <a:t>intent</a:t>
            </a:r>
            <a:r>
              <a:rPr lang="en" sz="2200">
                <a:latin typeface="Garamond"/>
                <a:ea typeface="Garamond"/>
                <a:cs typeface="Garamond"/>
                <a:sym typeface="Garamond"/>
              </a:rPr>
              <a:t> from </a:t>
            </a:r>
            <a:r>
              <a:rPr b="1" lang="en" sz="2200">
                <a:latin typeface="Garamond"/>
                <a:ea typeface="Garamond"/>
                <a:cs typeface="Garamond"/>
                <a:sym typeface="Garamond"/>
              </a:rPr>
              <a:t>impact</a:t>
            </a:r>
            <a:endParaRPr b="1" sz="2200">
              <a:latin typeface="Garamond"/>
              <a:ea typeface="Garamond"/>
              <a:cs typeface="Garamond"/>
              <a:sym typeface="Garamond"/>
            </a:endParaRPr>
          </a:p>
          <a:p>
            <a:pPr indent="-368300" lvl="0" marL="457200" rtl="0" algn="l">
              <a:lnSpc>
                <a:spcPct val="115000"/>
              </a:lnSpc>
              <a:spcBef>
                <a:spcPts val="0"/>
              </a:spcBef>
              <a:spcAft>
                <a:spcPts val="0"/>
              </a:spcAft>
              <a:buSzPts val="2200"/>
              <a:buFont typeface="Garamond"/>
              <a:buChar char="●"/>
            </a:pPr>
            <a:r>
              <a:rPr b="1" lang="en" sz="2200">
                <a:latin typeface="Garamond"/>
                <a:ea typeface="Garamond"/>
                <a:cs typeface="Garamond"/>
                <a:sym typeface="Garamond"/>
              </a:rPr>
              <a:t>Models</a:t>
            </a:r>
            <a:r>
              <a:rPr lang="en" sz="2200">
                <a:latin typeface="Garamond"/>
                <a:ea typeface="Garamond"/>
                <a:cs typeface="Garamond"/>
                <a:sym typeface="Garamond"/>
              </a:rPr>
              <a:t> appropriate framing and rhetoric</a:t>
            </a:r>
            <a:endParaRPr sz="2200">
              <a:latin typeface="Garamond"/>
              <a:ea typeface="Garamond"/>
              <a:cs typeface="Garamond"/>
              <a:sym typeface="Garamond"/>
            </a:endParaRPr>
          </a:p>
          <a:p>
            <a:pPr indent="-368300" lvl="0" marL="457200" rtl="0" algn="l">
              <a:lnSpc>
                <a:spcPct val="115000"/>
              </a:lnSpc>
              <a:spcBef>
                <a:spcPts val="0"/>
              </a:spcBef>
              <a:spcAft>
                <a:spcPts val="0"/>
              </a:spcAft>
              <a:buSzPts val="2200"/>
              <a:buFont typeface="Garamond"/>
              <a:buChar char="●"/>
            </a:pPr>
            <a:r>
              <a:rPr lang="en" sz="2200">
                <a:latin typeface="Garamond"/>
                <a:ea typeface="Garamond"/>
                <a:cs typeface="Garamond"/>
                <a:sym typeface="Garamond"/>
              </a:rPr>
              <a:t>Confronts the issue for the sake of </a:t>
            </a:r>
            <a:r>
              <a:rPr b="1" lang="en" sz="2200">
                <a:latin typeface="Garamond"/>
                <a:ea typeface="Garamond"/>
                <a:cs typeface="Garamond"/>
                <a:sym typeface="Garamond"/>
              </a:rPr>
              <a:t>progress</a:t>
            </a:r>
            <a:endParaRPr b="1" sz="2200">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53"/>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86" name="Google Shape;386;p53"/>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87" name="Google Shape;387;p53"/>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595959"/>
                </a:solidFill>
                <a:latin typeface="Garamond"/>
                <a:ea typeface="Garamond"/>
                <a:cs typeface="Garamond"/>
                <a:sym typeface="Garamond"/>
              </a:rPr>
              <a:t>Hypos </a:t>
            </a:r>
            <a:endParaRPr b="1" sz="4100">
              <a:solidFill>
                <a:srgbClr val="595959"/>
              </a:solidFill>
              <a:latin typeface="Garamond"/>
              <a:ea typeface="Garamond"/>
              <a:cs typeface="Garamond"/>
              <a:sym typeface="Garamond"/>
            </a:endParaRPr>
          </a:p>
        </p:txBody>
      </p:sp>
      <p:sp>
        <p:nvSpPr>
          <p:cNvPr id="388" name="Google Shape;388;p53"/>
          <p:cNvSpPr txBox="1"/>
          <p:nvPr/>
        </p:nvSpPr>
        <p:spPr>
          <a:xfrm>
            <a:off x="256500" y="953100"/>
            <a:ext cx="8430300" cy="383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40"/>
              </a:spcBef>
              <a:spcAft>
                <a:spcPts val="0"/>
              </a:spcAft>
              <a:buNone/>
            </a:pPr>
            <a:r>
              <a:rPr lang="en" sz="2400" u="sng">
                <a:latin typeface="Garamond"/>
                <a:ea typeface="Garamond"/>
                <a:cs typeface="Garamond"/>
                <a:sym typeface="Garamond"/>
              </a:rPr>
              <a:t>Direct Assertions of Racial Bias/Discrimination: </a:t>
            </a:r>
            <a:r>
              <a:rPr i="1" lang="en" sz="2400" u="sng">
                <a:latin typeface="Garamond"/>
                <a:ea typeface="Garamond"/>
                <a:cs typeface="Garamond"/>
                <a:sym typeface="Garamond"/>
              </a:rPr>
              <a:t>Employment Dispute</a:t>
            </a:r>
            <a:endParaRPr i="1" sz="2400" u="sng">
              <a:latin typeface="Garamond"/>
              <a:ea typeface="Garamond"/>
              <a:cs typeface="Garamond"/>
              <a:sym typeface="Garamond"/>
            </a:endParaRPr>
          </a:p>
          <a:p>
            <a:pPr indent="0" lvl="0" marL="0" rtl="0" algn="l">
              <a:lnSpc>
                <a:spcPct val="115000"/>
              </a:lnSpc>
              <a:spcBef>
                <a:spcPts val="640"/>
              </a:spcBef>
              <a:spcAft>
                <a:spcPts val="0"/>
              </a:spcAft>
              <a:buNone/>
            </a:pPr>
            <a:r>
              <a:rPr lang="en" sz="2200">
                <a:latin typeface="Garamond"/>
                <a:ea typeface="Garamond"/>
                <a:cs typeface="Garamond"/>
                <a:sym typeface="Garamond"/>
              </a:rPr>
              <a:t>The employee bringing the claim asserts racial discrimination in the workplace (relating to promotion opportunities and general treatment by her workplace supervisor). </a:t>
            </a:r>
            <a:r>
              <a:rPr lang="en" sz="2200">
                <a:latin typeface="Garamond"/>
                <a:ea typeface="Garamond"/>
                <a:cs typeface="Garamond"/>
                <a:sym typeface="Garamond"/>
              </a:rPr>
              <a:t>The employee is the only POC among her colleagues. </a:t>
            </a:r>
            <a:r>
              <a:rPr lang="en" sz="2200">
                <a:latin typeface="Garamond"/>
                <a:ea typeface="Garamond"/>
                <a:cs typeface="Garamond"/>
                <a:sym typeface="Garamond"/>
              </a:rPr>
              <a:t>The agency states that the employee has been treated fairly, and that her lack of promotional opportunities are the result of poor work product and poor teamwork. The agency attorney only wants to talk potential settlement numbers and refuses to directly engage in conversation about the race claim.</a:t>
            </a:r>
            <a:endParaRPr sz="2200">
              <a:latin typeface="Garamond"/>
              <a:ea typeface="Garamond"/>
              <a:cs typeface="Garamond"/>
              <a:sym typeface="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54"/>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394" name="Google Shape;394;p54"/>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395" name="Google Shape;395;p54"/>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595959"/>
                </a:solidFill>
                <a:latin typeface="Garamond"/>
                <a:ea typeface="Garamond"/>
                <a:cs typeface="Garamond"/>
                <a:sym typeface="Garamond"/>
              </a:rPr>
              <a:t>Hypos </a:t>
            </a:r>
            <a:endParaRPr b="1" sz="4100">
              <a:solidFill>
                <a:srgbClr val="595959"/>
              </a:solidFill>
              <a:latin typeface="Garamond"/>
              <a:ea typeface="Garamond"/>
              <a:cs typeface="Garamond"/>
              <a:sym typeface="Garamond"/>
            </a:endParaRPr>
          </a:p>
        </p:txBody>
      </p:sp>
      <p:sp>
        <p:nvSpPr>
          <p:cNvPr id="396" name="Google Shape;396;p54"/>
          <p:cNvSpPr txBox="1"/>
          <p:nvPr/>
        </p:nvSpPr>
        <p:spPr>
          <a:xfrm>
            <a:off x="256500" y="953100"/>
            <a:ext cx="8430300" cy="383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40"/>
              </a:spcBef>
              <a:spcAft>
                <a:spcPts val="0"/>
              </a:spcAft>
              <a:buNone/>
            </a:pPr>
            <a:r>
              <a:rPr lang="en" sz="2400" u="sng">
                <a:latin typeface="Garamond"/>
                <a:ea typeface="Garamond"/>
                <a:cs typeface="Garamond"/>
                <a:sym typeface="Garamond"/>
              </a:rPr>
              <a:t>Dog-Whistle Scenario: </a:t>
            </a:r>
            <a:r>
              <a:rPr i="1" lang="en" sz="2400" u="sng">
                <a:latin typeface="Garamond"/>
                <a:ea typeface="Garamond"/>
                <a:cs typeface="Garamond"/>
                <a:sym typeface="Garamond"/>
              </a:rPr>
              <a:t>Roommate Dispute</a:t>
            </a:r>
            <a:endParaRPr i="1" sz="2400" u="sng">
              <a:latin typeface="Garamond"/>
              <a:ea typeface="Garamond"/>
              <a:cs typeface="Garamond"/>
              <a:sym typeface="Garamond"/>
            </a:endParaRPr>
          </a:p>
          <a:p>
            <a:pPr indent="0" lvl="0" marL="0" rtl="0" algn="l">
              <a:lnSpc>
                <a:spcPct val="115000"/>
              </a:lnSpc>
              <a:spcBef>
                <a:spcPts val="640"/>
              </a:spcBef>
              <a:spcAft>
                <a:spcPts val="0"/>
              </a:spcAft>
              <a:buNone/>
            </a:pPr>
            <a:r>
              <a:rPr lang="en" sz="2200">
                <a:latin typeface="Garamond"/>
                <a:ea typeface="Garamond"/>
                <a:cs typeface="Garamond"/>
                <a:sym typeface="Garamond"/>
              </a:rPr>
              <a:t>Chris and John are college roommates. Recently, their roommate relationship has soured to the point where they have been asked to engage in third-party mediation. John is a White male from </a:t>
            </a:r>
            <a:r>
              <a:rPr lang="en" sz="2200">
                <a:latin typeface="Garamond"/>
                <a:ea typeface="Garamond"/>
                <a:cs typeface="Garamond"/>
                <a:sym typeface="Garamond"/>
              </a:rPr>
              <a:t>Massachusetts</a:t>
            </a:r>
            <a:r>
              <a:rPr lang="en" sz="2200">
                <a:latin typeface="Garamond"/>
                <a:ea typeface="Garamond"/>
                <a:cs typeface="Garamond"/>
                <a:sym typeface="Garamond"/>
              </a:rPr>
              <a:t>, and Chris is a Black male from Georgia. Over the course of their mediation, Chris emphasized that he did not feel included by John, or the friends John regularly invited to their apartment. He felt isolated. John responded that although Chris was a nice guy, he just didn’t “fit in” to his friend group and didn’t have the right “vibe.” Chris asked, “what is that supposed to mean?” </a:t>
            </a:r>
            <a:endParaRPr sz="2200">
              <a:latin typeface="Garamond"/>
              <a:ea typeface="Garamond"/>
              <a:cs typeface="Garamond"/>
              <a:sym typeface="Garamond"/>
            </a:endParaRPr>
          </a:p>
          <a:p>
            <a:pPr indent="0" lvl="0" marL="0" rtl="0" algn="l">
              <a:lnSpc>
                <a:spcPct val="115000"/>
              </a:lnSpc>
              <a:spcBef>
                <a:spcPts val="640"/>
              </a:spcBef>
              <a:spcAft>
                <a:spcPts val="0"/>
              </a:spcAft>
              <a:buNone/>
            </a:pPr>
            <a:r>
              <a:t/>
            </a:r>
            <a:endParaRPr sz="2200">
              <a:solidFill>
                <a:srgbClr val="595959"/>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8"/>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157" name="Google Shape;157;p28"/>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158" name="Google Shape;158;p28"/>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595959"/>
                </a:solidFill>
                <a:latin typeface="Garamond"/>
                <a:ea typeface="Garamond"/>
                <a:cs typeface="Garamond"/>
                <a:sym typeface="Garamond"/>
              </a:rPr>
              <a:t>Goals for This Workshop</a:t>
            </a:r>
            <a:endParaRPr b="1" sz="4400">
              <a:solidFill>
                <a:srgbClr val="595959"/>
              </a:solidFill>
              <a:latin typeface="Garamond"/>
              <a:ea typeface="Garamond"/>
              <a:cs typeface="Garamond"/>
              <a:sym typeface="Garamond"/>
            </a:endParaRPr>
          </a:p>
        </p:txBody>
      </p:sp>
      <p:sp>
        <p:nvSpPr>
          <p:cNvPr id="159" name="Google Shape;159;p28"/>
          <p:cNvSpPr txBox="1"/>
          <p:nvPr/>
        </p:nvSpPr>
        <p:spPr>
          <a:xfrm>
            <a:off x="256500" y="953100"/>
            <a:ext cx="8430300" cy="3831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640"/>
              </a:spcBef>
              <a:spcAft>
                <a:spcPts val="0"/>
              </a:spcAft>
              <a:buClr>
                <a:srgbClr val="000000"/>
              </a:buClr>
              <a:buSzPts val="2400"/>
              <a:buFont typeface="Garamond"/>
              <a:buChar char="•"/>
            </a:pPr>
            <a:r>
              <a:rPr lang="en" sz="2400">
                <a:latin typeface="Garamond"/>
                <a:ea typeface="Garamond"/>
                <a:cs typeface="Garamond"/>
                <a:sym typeface="Garamond"/>
              </a:rPr>
              <a:t>Identify the ways in which race and racial bias manifest in a mediation context</a:t>
            </a:r>
            <a:endParaRPr sz="2400">
              <a:latin typeface="Garamond"/>
              <a:ea typeface="Garamond"/>
              <a:cs typeface="Garamond"/>
              <a:sym typeface="Garamond"/>
            </a:endParaRPr>
          </a:p>
          <a:p>
            <a:pPr indent="-381000" lvl="0" marL="457200" rtl="0" algn="l">
              <a:lnSpc>
                <a:spcPct val="115000"/>
              </a:lnSpc>
              <a:spcBef>
                <a:spcPts val="640"/>
              </a:spcBef>
              <a:spcAft>
                <a:spcPts val="0"/>
              </a:spcAft>
              <a:buClr>
                <a:srgbClr val="000000"/>
              </a:buClr>
              <a:buSzPts val="2400"/>
              <a:buFont typeface="Garamond"/>
              <a:buChar char="•"/>
            </a:pPr>
            <a:r>
              <a:rPr lang="en" sz="2400">
                <a:latin typeface="Garamond"/>
                <a:ea typeface="Garamond"/>
                <a:cs typeface="Garamond"/>
                <a:sym typeface="Garamond"/>
              </a:rPr>
              <a:t>Examine the role of the mediator in navigating issues of race and racial bias throughout the mediation process</a:t>
            </a:r>
            <a:endParaRPr sz="2400">
              <a:latin typeface="Garamond"/>
              <a:ea typeface="Garamond"/>
              <a:cs typeface="Garamond"/>
              <a:sym typeface="Garamond"/>
            </a:endParaRPr>
          </a:p>
          <a:p>
            <a:pPr indent="-381000" lvl="0" marL="457200" rtl="0" algn="l">
              <a:lnSpc>
                <a:spcPct val="115000"/>
              </a:lnSpc>
              <a:spcBef>
                <a:spcPts val="640"/>
              </a:spcBef>
              <a:spcAft>
                <a:spcPts val="0"/>
              </a:spcAft>
              <a:buClr>
                <a:srgbClr val="000000"/>
              </a:buClr>
              <a:buSzPts val="2400"/>
              <a:buFont typeface="Garamond"/>
              <a:buChar char="•"/>
            </a:pPr>
            <a:r>
              <a:rPr lang="en" sz="2400">
                <a:latin typeface="Garamond"/>
                <a:ea typeface="Garamond"/>
                <a:cs typeface="Garamond"/>
                <a:sym typeface="Garamond"/>
              </a:rPr>
              <a:t>Discuss best practices for ethical dilemmas that arise when mediating situations where racial tensions, dynamics, and factors may emerge</a:t>
            </a:r>
            <a:endParaRPr sz="2400">
              <a:latin typeface="Garamond"/>
              <a:ea typeface="Garamond"/>
              <a:cs typeface="Garamond"/>
              <a:sym typeface="Garamon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p55"/>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402" name="Google Shape;402;p55"/>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403" name="Google Shape;403;p55"/>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4100">
              <a:solidFill>
                <a:srgbClr val="595959"/>
              </a:solidFill>
              <a:latin typeface="Garamond"/>
              <a:ea typeface="Garamond"/>
              <a:cs typeface="Garamond"/>
              <a:sym typeface="Garamond"/>
            </a:endParaRPr>
          </a:p>
        </p:txBody>
      </p:sp>
      <p:sp>
        <p:nvSpPr>
          <p:cNvPr id="404" name="Google Shape;404;p55"/>
          <p:cNvSpPr txBox="1"/>
          <p:nvPr/>
        </p:nvSpPr>
        <p:spPr>
          <a:xfrm>
            <a:off x="256500" y="953100"/>
            <a:ext cx="8430300" cy="383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40"/>
              </a:spcBef>
              <a:spcAft>
                <a:spcPts val="0"/>
              </a:spcAft>
              <a:buNone/>
            </a:pPr>
            <a:r>
              <a:t/>
            </a:r>
            <a:endParaRPr sz="2200" u="sng">
              <a:solidFill>
                <a:srgbClr val="595959"/>
              </a:solidFill>
              <a:latin typeface="Garamond"/>
              <a:ea typeface="Garamond"/>
              <a:cs typeface="Garamond"/>
              <a:sym typeface="Garamond"/>
            </a:endParaRPr>
          </a:p>
          <a:p>
            <a:pPr indent="0" lvl="0" marL="0" rtl="0" algn="ctr">
              <a:lnSpc>
                <a:spcPct val="115000"/>
              </a:lnSpc>
              <a:spcBef>
                <a:spcPts val="640"/>
              </a:spcBef>
              <a:spcAft>
                <a:spcPts val="0"/>
              </a:spcAft>
              <a:buNone/>
            </a:pPr>
            <a:r>
              <a:t/>
            </a:r>
            <a:endParaRPr sz="2200" u="sng">
              <a:solidFill>
                <a:srgbClr val="595959"/>
              </a:solidFill>
              <a:latin typeface="Garamond"/>
              <a:ea typeface="Garamond"/>
              <a:cs typeface="Garamond"/>
              <a:sym typeface="Garamond"/>
            </a:endParaRPr>
          </a:p>
          <a:p>
            <a:pPr indent="0" lvl="0" marL="0" rtl="0" algn="ctr">
              <a:lnSpc>
                <a:spcPct val="115000"/>
              </a:lnSpc>
              <a:spcBef>
                <a:spcPts val="640"/>
              </a:spcBef>
              <a:spcAft>
                <a:spcPts val="0"/>
              </a:spcAft>
              <a:buNone/>
            </a:pPr>
            <a:r>
              <a:t/>
            </a:r>
            <a:endParaRPr sz="2200" u="sng">
              <a:solidFill>
                <a:srgbClr val="595959"/>
              </a:solidFill>
              <a:latin typeface="Garamond"/>
              <a:ea typeface="Garamond"/>
              <a:cs typeface="Garamond"/>
              <a:sym typeface="Garamond"/>
            </a:endParaRPr>
          </a:p>
          <a:p>
            <a:pPr indent="0" lvl="0" marL="0" rtl="0" algn="ctr">
              <a:lnSpc>
                <a:spcPct val="115000"/>
              </a:lnSpc>
              <a:spcBef>
                <a:spcPts val="640"/>
              </a:spcBef>
              <a:spcAft>
                <a:spcPts val="0"/>
              </a:spcAft>
              <a:buNone/>
            </a:pPr>
            <a:r>
              <a:rPr lang="en" sz="3100" u="sng">
                <a:latin typeface="Garamond"/>
                <a:ea typeface="Garamond"/>
                <a:cs typeface="Garamond"/>
                <a:sym typeface="Garamond"/>
              </a:rPr>
              <a:t>QUESTIONS?</a:t>
            </a:r>
            <a:r>
              <a:rPr lang="en" sz="3100" u="sng">
                <a:latin typeface="Garamond"/>
                <a:ea typeface="Garamond"/>
                <a:cs typeface="Garamond"/>
                <a:sym typeface="Garamond"/>
              </a:rPr>
              <a:t> </a:t>
            </a:r>
            <a:endParaRPr sz="3100" u="sng">
              <a:latin typeface="Garamond"/>
              <a:ea typeface="Garamond"/>
              <a:cs typeface="Garamond"/>
              <a:sym typeface="Garamond"/>
            </a:endParaRPr>
          </a:p>
          <a:p>
            <a:pPr indent="0" lvl="0" marL="0" rtl="0" algn="l">
              <a:lnSpc>
                <a:spcPct val="115000"/>
              </a:lnSpc>
              <a:spcBef>
                <a:spcPts val="640"/>
              </a:spcBef>
              <a:spcAft>
                <a:spcPts val="0"/>
              </a:spcAft>
              <a:buNone/>
            </a:pPr>
            <a:r>
              <a:t/>
            </a:r>
            <a:endParaRPr sz="2200">
              <a:solidFill>
                <a:srgbClr val="595959"/>
              </a:solidFill>
              <a:latin typeface="Garamond"/>
              <a:ea typeface="Garamond"/>
              <a:cs typeface="Garamond"/>
              <a:sym typeface="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56"/>
          <p:cNvPicPr preferRelativeResize="0"/>
          <p:nvPr/>
        </p:nvPicPr>
        <p:blipFill rotWithShape="1">
          <a:blip r:embed="rId3">
            <a:alphaModFix/>
          </a:blip>
          <a:srcRect b="0" l="0" r="0" t="0"/>
          <a:stretch/>
        </p:blipFill>
        <p:spPr>
          <a:xfrm>
            <a:off x="0" y="0"/>
            <a:ext cx="9113374" cy="964500"/>
          </a:xfrm>
          <a:prstGeom prst="rect">
            <a:avLst/>
          </a:prstGeom>
          <a:noFill/>
          <a:ln>
            <a:noFill/>
          </a:ln>
        </p:spPr>
      </p:pic>
      <p:sp>
        <p:nvSpPr>
          <p:cNvPr id="410" name="Google Shape;410;p56"/>
          <p:cNvSpPr txBox="1"/>
          <p:nvPr>
            <p:ph idx="1" type="body"/>
          </p:nvPr>
        </p:nvSpPr>
        <p:spPr>
          <a:xfrm>
            <a:off x="457200" y="1200152"/>
            <a:ext cx="8229600" cy="3394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640"/>
              </a:spcBef>
              <a:spcAft>
                <a:spcPts val="0"/>
              </a:spcAft>
              <a:buClr>
                <a:srgbClr val="000000"/>
              </a:buClr>
              <a:buSzPts val="2400"/>
              <a:buFont typeface="Garamond"/>
              <a:buChar char="●"/>
            </a:pPr>
            <a:r>
              <a:rPr lang="en" sz="2400">
                <a:solidFill>
                  <a:srgbClr val="000000"/>
                </a:solidFill>
                <a:latin typeface="Garamond"/>
                <a:ea typeface="Garamond"/>
                <a:cs typeface="Garamond"/>
                <a:sym typeface="Garamond"/>
              </a:rPr>
              <a:t>We hope that you will leave this workshop with:</a:t>
            </a:r>
            <a:endParaRPr sz="2400">
              <a:solidFill>
                <a:srgbClr val="000000"/>
              </a:solidFill>
              <a:latin typeface="Garamond"/>
              <a:ea typeface="Garamond"/>
              <a:cs typeface="Garamond"/>
              <a:sym typeface="Garamond"/>
            </a:endParaRPr>
          </a:p>
          <a:p>
            <a:pPr indent="-381000" lvl="1" marL="914400" marR="0" rtl="0" algn="l">
              <a:lnSpc>
                <a:spcPct val="100000"/>
              </a:lnSpc>
              <a:spcBef>
                <a:spcPts val="0"/>
              </a:spcBef>
              <a:spcAft>
                <a:spcPts val="0"/>
              </a:spcAft>
              <a:buClr>
                <a:srgbClr val="000000"/>
              </a:buClr>
              <a:buSzPts val="2400"/>
              <a:buFont typeface="Garamond"/>
              <a:buChar char="○"/>
            </a:pPr>
            <a:r>
              <a:rPr lang="en" sz="2400" u="sng">
                <a:solidFill>
                  <a:srgbClr val="000000"/>
                </a:solidFill>
                <a:latin typeface="Garamond"/>
                <a:ea typeface="Garamond"/>
                <a:cs typeface="Garamond"/>
                <a:sym typeface="Garamond"/>
              </a:rPr>
              <a:t>Recognition</a:t>
            </a:r>
            <a:r>
              <a:rPr lang="en" sz="2400">
                <a:solidFill>
                  <a:srgbClr val="000000"/>
                </a:solidFill>
                <a:latin typeface="Garamond"/>
                <a:ea typeface="Garamond"/>
                <a:cs typeface="Garamond"/>
                <a:sym typeface="Garamond"/>
              </a:rPr>
              <a:t> of the ways that racial tensions and bias may surface within mediation.</a:t>
            </a:r>
            <a:endParaRPr sz="2400">
              <a:solidFill>
                <a:srgbClr val="000000"/>
              </a:solidFill>
              <a:latin typeface="Garamond"/>
              <a:ea typeface="Garamond"/>
              <a:cs typeface="Garamond"/>
              <a:sym typeface="Garamond"/>
            </a:endParaRPr>
          </a:p>
          <a:p>
            <a:pPr indent="-381000" lvl="1" marL="914400" marR="0" rtl="0" algn="l">
              <a:lnSpc>
                <a:spcPct val="100000"/>
              </a:lnSpc>
              <a:spcBef>
                <a:spcPts val="0"/>
              </a:spcBef>
              <a:spcAft>
                <a:spcPts val="0"/>
              </a:spcAft>
              <a:buClr>
                <a:srgbClr val="000000"/>
              </a:buClr>
              <a:buSzPts val="2400"/>
              <a:buFont typeface="Garamond"/>
              <a:buChar char="○"/>
            </a:pPr>
            <a:r>
              <a:rPr lang="en" sz="2400" u="sng">
                <a:solidFill>
                  <a:srgbClr val="000000"/>
                </a:solidFill>
                <a:latin typeface="Garamond"/>
                <a:ea typeface="Garamond"/>
                <a:cs typeface="Garamond"/>
                <a:sym typeface="Garamond"/>
              </a:rPr>
              <a:t>Understanding</a:t>
            </a:r>
            <a:r>
              <a:rPr lang="en" sz="2400">
                <a:solidFill>
                  <a:srgbClr val="000000"/>
                </a:solidFill>
                <a:latin typeface="Garamond"/>
                <a:ea typeface="Garamond"/>
                <a:cs typeface="Garamond"/>
                <a:sym typeface="Garamond"/>
              </a:rPr>
              <a:t> of the skills that mediators can use to navigate such tensions, as well as the ethics that guide mediators.</a:t>
            </a:r>
            <a:endParaRPr sz="2400">
              <a:solidFill>
                <a:srgbClr val="000000"/>
              </a:solidFill>
              <a:latin typeface="Garamond"/>
              <a:ea typeface="Garamond"/>
              <a:cs typeface="Garamond"/>
              <a:sym typeface="Garamond"/>
            </a:endParaRPr>
          </a:p>
        </p:txBody>
      </p:sp>
      <p:sp>
        <p:nvSpPr>
          <p:cNvPr id="411" name="Google Shape;411;p56"/>
          <p:cNvSpPr/>
          <p:nvPr/>
        </p:nvSpPr>
        <p:spPr>
          <a:xfrm>
            <a:off x="0" y="0"/>
            <a:ext cx="9144000" cy="9645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412" name="Google Shape;412;p56"/>
          <p:cNvSpPr txBox="1"/>
          <p:nvPr>
            <p:ph type="title"/>
          </p:nvPr>
        </p:nvSpPr>
        <p:spPr>
          <a:xfrm>
            <a:off x="457200" y="53553"/>
            <a:ext cx="8229600" cy="857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lang="en">
                <a:solidFill>
                  <a:schemeClr val="dk2"/>
                </a:solidFill>
                <a:latin typeface="Garamond"/>
                <a:ea typeface="Garamond"/>
                <a:cs typeface="Garamond"/>
                <a:sym typeface="Garamond"/>
              </a:rPr>
              <a:t>Thank You &amp; Feedback</a:t>
            </a:r>
            <a:endParaRPr b="1">
              <a:solidFill>
                <a:schemeClr val="dk2"/>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9"/>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165" name="Google Shape;165;p29"/>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166" name="Google Shape;166;p29"/>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595959"/>
                </a:solidFill>
                <a:latin typeface="Garamond"/>
                <a:ea typeface="Garamond"/>
                <a:cs typeface="Garamond"/>
                <a:sym typeface="Garamond"/>
              </a:rPr>
              <a:t>Conversation Starter</a:t>
            </a:r>
            <a:endParaRPr b="1" sz="4400">
              <a:solidFill>
                <a:srgbClr val="595959"/>
              </a:solidFill>
              <a:latin typeface="Garamond"/>
              <a:ea typeface="Garamond"/>
              <a:cs typeface="Garamond"/>
              <a:sym typeface="Garamond"/>
            </a:endParaRPr>
          </a:p>
        </p:txBody>
      </p:sp>
      <p:sp>
        <p:nvSpPr>
          <p:cNvPr id="167" name="Google Shape;167;p29"/>
          <p:cNvSpPr txBox="1"/>
          <p:nvPr/>
        </p:nvSpPr>
        <p:spPr>
          <a:xfrm>
            <a:off x="256500" y="1151775"/>
            <a:ext cx="8430300" cy="24906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640"/>
              </a:spcBef>
              <a:spcAft>
                <a:spcPts val="0"/>
              </a:spcAft>
              <a:buNone/>
            </a:pPr>
            <a:r>
              <a:rPr lang="en" sz="2400">
                <a:latin typeface="Garamond"/>
                <a:ea typeface="Garamond"/>
                <a:cs typeface="Garamond"/>
                <a:sym typeface="Garamond"/>
              </a:rPr>
              <a:t>During a mediation process, have you ever come across a situation where you felt that racial tension, dynamics, or biases have played an underlying role in driving party behavior, or even potential outcomes? If so, what did you notice?</a:t>
            </a:r>
            <a:endParaRPr sz="2400">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p:nvPr/>
        </p:nvSpPr>
        <p:spPr>
          <a:xfrm>
            <a:off x="861175" y="2335800"/>
            <a:ext cx="3928500" cy="15927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3" name="Google Shape;173;p30"/>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174" name="Google Shape;174;p30"/>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175" name="Google Shape;175;p30"/>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595959"/>
                </a:solidFill>
                <a:latin typeface="Garamond"/>
                <a:ea typeface="Garamond"/>
                <a:cs typeface="Garamond"/>
                <a:sym typeface="Garamond"/>
              </a:rPr>
              <a:t>What is Antiracism</a:t>
            </a:r>
            <a:endParaRPr b="1" sz="4400">
              <a:solidFill>
                <a:srgbClr val="595959"/>
              </a:solidFill>
              <a:latin typeface="Garamond"/>
              <a:ea typeface="Garamond"/>
              <a:cs typeface="Garamond"/>
              <a:sym typeface="Garamond"/>
            </a:endParaRPr>
          </a:p>
        </p:txBody>
      </p:sp>
      <p:sp>
        <p:nvSpPr>
          <p:cNvPr id="176" name="Google Shape;176;p30"/>
          <p:cNvSpPr txBox="1"/>
          <p:nvPr/>
        </p:nvSpPr>
        <p:spPr>
          <a:xfrm>
            <a:off x="283125" y="1151775"/>
            <a:ext cx="8403600" cy="3779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640"/>
              </a:spcBef>
              <a:spcAft>
                <a:spcPts val="0"/>
              </a:spcAft>
              <a:buSzPts val="2400"/>
              <a:buFont typeface="Garamond"/>
              <a:buChar char="●"/>
            </a:pPr>
            <a:r>
              <a:rPr lang="en" sz="2400">
                <a:latin typeface="Garamond"/>
                <a:ea typeface="Garamond"/>
                <a:cs typeface="Garamond"/>
                <a:sym typeface="Garamond"/>
              </a:rPr>
              <a:t>Intro: three levels of cultural/racial awareness and training are needed to effectuate positive change </a:t>
            </a:r>
            <a:endParaRPr sz="2400">
              <a:latin typeface="Garamond"/>
              <a:ea typeface="Garamond"/>
              <a:cs typeface="Garamond"/>
              <a:sym typeface="Garamond"/>
            </a:endParaRPr>
          </a:p>
          <a:p>
            <a:pPr indent="0" lvl="0" marL="0" rtl="0" algn="l">
              <a:lnSpc>
                <a:spcPct val="115000"/>
              </a:lnSpc>
              <a:spcBef>
                <a:spcPts val="640"/>
              </a:spcBef>
              <a:spcAft>
                <a:spcPts val="0"/>
              </a:spcAft>
              <a:buNone/>
            </a:pPr>
            <a:r>
              <a:t/>
            </a:r>
            <a:endParaRPr sz="900">
              <a:solidFill>
                <a:srgbClr val="595959"/>
              </a:solidFill>
              <a:latin typeface="Garamond"/>
              <a:ea typeface="Garamond"/>
              <a:cs typeface="Garamond"/>
              <a:sym typeface="Garamond"/>
            </a:endParaRPr>
          </a:p>
          <a:p>
            <a:pPr indent="-381000" lvl="0" marL="1371600" rtl="0" algn="l">
              <a:lnSpc>
                <a:spcPct val="115000"/>
              </a:lnSpc>
              <a:spcBef>
                <a:spcPts val="640"/>
              </a:spcBef>
              <a:spcAft>
                <a:spcPts val="0"/>
              </a:spcAft>
              <a:buSzPts val="2400"/>
              <a:buFont typeface="Garamond"/>
              <a:buAutoNum type="arabicPeriod"/>
            </a:pPr>
            <a:r>
              <a:rPr b="1" lang="en" sz="2400">
                <a:latin typeface="Garamond"/>
                <a:ea typeface="Garamond"/>
                <a:cs typeface="Garamond"/>
                <a:sym typeface="Garamond"/>
              </a:rPr>
              <a:t>Diversity Awareness</a:t>
            </a:r>
            <a:endParaRPr b="1" sz="2400">
              <a:latin typeface="Garamond"/>
              <a:ea typeface="Garamond"/>
              <a:cs typeface="Garamond"/>
              <a:sym typeface="Garamond"/>
            </a:endParaRPr>
          </a:p>
          <a:p>
            <a:pPr indent="-381000" lvl="0" marL="1371600" rtl="0" algn="l">
              <a:lnSpc>
                <a:spcPct val="115000"/>
              </a:lnSpc>
              <a:spcBef>
                <a:spcPts val="0"/>
              </a:spcBef>
              <a:spcAft>
                <a:spcPts val="0"/>
              </a:spcAft>
              <a:buSzPts val="2400"/>
              <a:buFont typeface="Garamond"/>
              <a:buAutoNum type="arabicPeriod"/>
            </a:pPr>
            <a:r>
              <a:rPr b="1" lang="en" sz="2400">
                <a:latin typeface="Garamond"/>
                <a:ea typeface="Garamond"/>
                <a:cs typeface="Garamond"/>
                <a:sym typeface="Garamond"/>
              </a:rPr>
              <a:t>Cultural Competence</a:t>
            </a:r>
            <a:endParaRPr b="1" sz="2400">
              <a:latin typeface="Garamond"/>
              <a:ea typeface="Garamond"/>
              <a:cs typeface="Garamond"/>
              <a:sym typeface="Garamond"/>
            </a:endParaRPr>
          </a:p>
          <a:p>
            <a:pPr indent="-381000" lvl="0" marL="1371600" rtl="0" algn="l">
              <a:lnSpc>
                <a:spcPct val="115000"/>
              </a:lnSpc>
              <a:spcBef>
                <a:spcPts val="0"/>
              </a:spcBef>
              <a:spcAft>
                <a:spcPts val="0"/>
              </a:spcAft>
              <a:buSzPts val="2400"/>
              <a:buFont typeface="Garamond"/>
              <a:buAutoNum type="arabicPeriod"/>
            </a:pPr>
            <a:r>
              <a:rPr b="1" lang="en" sz="2400">
                <a:latin typeface="Garamond"/>
                <a:ea typeface="Garamond"/>
                <a:cs typeface="Garamond"/>
                <a:sym typeface="Garamond"/>
              </a:rPr>
              <a:t>Antiracism</a:t>
            </a:r>
            <a:r>
              <a:rPr b="1" lang="en" sz="2400">
                <a:latin typeface="Garamond"/>
                <a:ea typeface="Garamond"/>
                <a:cs typeface="Garamond"/>
                <a:sym typeface="Garamond"/>
              </a:rPr>
              <a:t> </a:t>
            </a:r>
            <a:endParaRPr b="1" sz="2400">
              <a:latin typeface="Garamond"/>
              <a:ea typeface="Garamond"/>
              <a:cs typeface="Garamond"/>
              <a:sym typeface="Garamond"/>
            </a:endParaRPr>
          </a:p>
        </p:txBody>
      </p:sp>
      <p:sp>
        <p:nvSpPr>
          <p:cNvPr id="177" name="Google Shape;177;p30"/>
          <p:cNvSpPr/>
          <p:nvPr/>
        </p:nvSpPr>
        <p:spPr>
          <a:xfrm>
            <a:off x="5591800" y="2630663"/>
            <a:ext cx="2382900" cy="531000"/>
          </a:xfrm>
          <a:prstGeom prst="horizontalScrol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sz="2000">
                <a:latin typeface="Garamond"/>
                <a:ea typeface="Garamond"/>
                <a:cs typeface="Garamond"/>
                <a:sym typeface="Garamond"/>
              </a:rPr>
              <a:t>Individual Racism?</a:t>
            </a:r>
            <a:endParaRPr b="1" i="1" sz="2000">
              <a:latin typeface="Garamond"/>
              <a:ea typeface="Garamond"/>
              <a:cs typeface="Garamond"/>
              <a:sym typeface="Garamond"/>
            </a:endParaRPr>
          </a:p>
        </p:txBody>
      </p:sp>
      <p:sp>
        <p:nvSpPr>
          <p:cNvPr id="178" name="Google Shape;178;p30"/>
          <p:cNvSpPr/>
          <p:nvPr/>
        </p:nvSpPr>
        <p:spPr>
          <a:xfrm>
            <a:off x="5591800" y="3161675"/>
            <a:ext cx="2595300" cy="531000"/>
          </a:xfrm>
          <a:prstGeom prst="horizontalScrol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sz="2000">
                <a:latin typeface="Garamond"/>
                <a:ea typeface="Garamond"/>
                <a:cs typeface="Garamond"/>
                <a:sym typeface="Garamond"/>
              </a:rPr>
              <a:t>Interpersonal Racism?</a:t>
            </a:r>
            <a:endParaRPr b="1" i="1" sz="2000">
              <a:latin typeface="Garamond"/>
              <a:ea typeface="Garamond"/>
              <a:cs typeface="Garamond"/>
              <a:sym typeface="Garamond"/>
            </a:endParaRPr>
          </a:p>
        </p:txBody>
      </p:sp>
      <p:sp>
        <p:nvSpPr>
          <p:cNvPr id="179" name="Google Shape;179;p30"/>
          <p:cNvSpPr txBox="1"/>
          <p:nvPr/>
        </p:nvSpPr>
        <p:spPr>
          <a:xfrm>
            <a:off x="5013700" y="2265150"/>
            <a:ext cx="3539100" cy="3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latin typeface="Garamond"/>
                <a:ea typeface="Garamond"/>
                <a:cs typeface="Garamond"/>
                <a:sym typeface="Garamond"/>
              </a:rPr>
              <a:t>Do they address:</a:t>
            </a:r>
            <a:endParaRPr i="1" sz="1800">
              <a:latin typeface="Garamond"/>
              <a:ea typeface="Garamond"/>
              <a:cs typeface="Garamond"/>
              <a:sym typeface="Garamond"/>
            </a:endParaRPr>
          </a:p>
        </p:txBody>
      </p:sp>
      <p:sp>
        <p:nvSpPr>
          <p:cNvPr id="180" name="Google Shape;180;p30"/>
          <p:cNvSpPr/>
          <p:nvPr/>
        </p:nvSpPr>
        <p:spPr>
          <a:xfrm>
            <a:off x="5591800" y="3692675"/>
            <a:ext cx="2477400" cy="531000"/>
          </a:xfrm>
          <a:prstGeom prst="horizontalScrol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sz="2000">
                <a:latin typeface="Garamond"/>
                <a:ea typeface="Garamond"/>
                <a:cs typeface="Garamond"/>
                <a:sym typeface="Garamond"/>
              </a:rPr>
              <a:t>Institutional Racism?</a:t>
            </a:r>
            <a:endParaRPr b="1" i="1" sz="2000">
              <a:latin typeface="Garamond"/>
              <a:ea typeface="Garamond"/>
              <a:cs typeface="Garamond"/>
              <a:sym typeface="Garamond"/>
            </a:endParaRPr>
          </a:p>
        </p:txBody>
      </p:sp>
      <p:sp>
        <p:nvSpPr>
          <p:cNvPr id="181" name="Google Shape;181;p30"/>
          <p:cNvSpPr/>
          <p:nvPr/>
        </p:nvSpPr>
        <p:spPr>
          <a:xfrm>
            <a:off x="5591800" y="4282600"/>
            <a:ext cx="2170500" cy="531000"/>
          </a:xfrm>
          <a:prstGeom prst="horizontalScroll">
            <a:avLst>
              <a:gd fmla="val 125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sz="2000">
                <a:latin typeface="Garamond"/>
                <a:ea typeface="Garamond"/>
                <a:cs typeface="Garamond"/>
                <a:sym typeface="Garamond"/>
              </a:rPr>
              <a:t>Systemic Racism?</a:t>
            </a:r>
            <a:endParaRPr b="1" i="1" sz="2000">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1"/>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187" name="Google Shape;187;p31"/>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188" name="Google Shape;188;p31"/>
          <p:cNvSpPr txBox="1"/>
          <p:nvPr/>
        </p:nvSpPr>
        <p:spPr>
          <a:xfrm>
            <a:off x="0" y="1033850"/>
            <a:ext cx="4277100" cy="6177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640"/>
              </a:spcBef>
              <a:spcAft>
                <a:spcPts val="0"/>
              </a:spcAft>
              <a:buNone/>
            </a:pPr>
            <a:r>
              <a:rPr b="1" lang="en" sz="2400">
                <a:latin typeface="Garamond"/>
                <a:ea typeface="Garamond"/>
                <a:cs typeface="Garamond"/>
                <a:sym typeface="Garamond"/>
              </a:rPr>
              <a:t>DIVERSITY AWARENESS</a:t>
            </a:r>
            <a:endParaRPr b="1" sz="2400">
              <a:latin typeface="Garamond"/>
              <a:ea typeface="Garamond"/>
              <a:cs typeface="Garamond"/>
              <a:sym typeface="Garamond"/>
            </a:endParaRPr>
          </a:p>
        </p:txBody>
      </p:sp>
      <p:sp>
        <p:nvSpPr>
          <p:cNvPr id="189" name="Google Shape;189;p31"/>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595959"/>
                </a:solidFill>
                <a:latin typeface="Garamond"/>
                <a:ea typeface="Garamond"/>
                <a:cs typeface="Garamond"/>
                <a:sym typeface="Garamond"/>
              </a:rPr>
              <a:t>What is Antiracism?</a:t>
            </a:r>
            <a:endParaRPr b="1" sz="4400">
              <a:solidFill>
                <a:srgbClr val="595959"/>
              </a:solidFill>
              <a:latin typeface="Garamond"/>
              <a:ea typeface="Garamond"/>
              <a:cs typeface="Garamond"/>
              <a:sym typeface="Garamond"/>
            </a:endParaRPr>
          </a:p>
        </p:txBody>
      </p:sp>
      <p:graphicFrame>
        <p:nvGraphicFramePr>
          <p:cNvPr id="190" name="Google Shape;190;p31"/>
          <p:cNvGraphicFramePr/>
          <p:nvPr/>
        </p:nvGraphicFramePr>
        <p:xfrm>
          <a:off x="457200" y="1732300"/>
          <a:ext cx="3000000" cy="3000000"/>
        </p:xfrm>
        <a:graphic>
          <a:graphicData uri="http://schemas.openxmlformats.org/drawingml/2006/table">
            <a:tbl>
              <a:tblPr>
                <a:noFill/>
                <a:tableStyleId>{E19FE8AA-4D83-40E0-A275-F3BD7EA82FD6}</a:tableStyleId>
              </a:tblPr>
              <a:tblGrid>
                <a:gridCol w="3135825"/>
                <a:gridCol w="4197550"/>
              </a:tblGrid>
              <a:tr h="362425">
                <a:tc>
                  <a:txBody>
                    <a:bodyPr/>
                    <a:lstStyle/>
                    <a:p>
                      <a:pPr indent="0" lvl="0" marL="0" rtl="0" algn="l">
                        <a:spcBef>
                          <a:spcPts val="0"/>
                        </a:spcBef>
                        <a:spcAft>
                          <a:spcPts val="0"/>
                        </a:spcAft>
                        <a:buNone/>
                      </a:pPr>
                      <a:r>
                        <a:rPr b="1" lang="en" sz="1800">
                          <a:latin typeface="Garamond"/>
                          <a:ea typeface="Garamond"/>
                          <a:cs typeface="Garamond"/>
                          <a:sym typeface="Garamond"/>
                        </a:rPr>
                        <a:t>Pros </a:t>
                      </a:r>
                      <a:endParaRPr b="1" sz="1800">
                        <a:latin typeface="Garamond"/>
                        <a:ea typeface="Garamond"/>
                        <a:cs typeface="Garamond"/>
                        <a:sym typeface="Garamond"/>
                      </a:endParaRPr>
                    </a:p>
                  </a:txBody>
                  <a:tcPr marT="91425" marB="91425" marR="91425" marL="91425">
                    <a:solidFill>
                      <a:srgbClr val="FFF2CC"/>
                    </a:solidFill>
                  </a:tcPr>
                </a:tc>
                <a:tc>
                  <a:txBody>
                    <a:bodyPr/>
                    <a:lstStyle/>
                    <a:p>
                      <a:pPr indent="0" lvl="0" marL="0" rtl="0" algn="l">
                        <a:spcBef>
                          <a:spcPts val="0"/>
                        </a:spcBef>
                        <a:spcAft>
                          <a:spcPts val="0"/>
                        </a:spcAft>
                        <a:buNone/>
                      </a:pPr>
                      <a:r>
                        <a:rPr b="1" lang="en" sz="1800">
                          <a:latin typeface="Garamond"/>
                          <a:ea typeface="Garamond"/>
                          <a:cs typeface="Garamond"/>
                          <a:sym typeface="Garamond"/>
                        </a:rPr>
                        <a:t>Cons</a:t>
                      </a:r>
                      <a:endParaRPr b="1" sz="1800">
                        <a:latin typeface="Garamond"/>
                        <a:ea typeface="Garamond"/>
                        <a:cs typeface="Garamond"/>
                        <a:sym typeface="Garamond"/>
                      </a:endParaRPr>
                    </a:p>
                  </a:txBody>
                  <a:tcPr marT="91425" marB="91425" marR="91425" marL="91425">
                    <a:solidFill>
                      <a:srgbClr val="FFF2CC"/>
                    </a:solidFill>
                  </a:tcPr>
                </a:tc>
              </a:tr>
              <a:tr h="209950">
                <a:tc>
                  <a:txBody>
                    <a:bodyPr/>
                    <a:lstStyle/>
                    <a:p>
                      <a:pPr indent="-342900" lvl="0" marL="457200" rtl="0" algn="l">
                        <a:spcBef>
                          <a:spcPts val="0"/>
                        </a:spcBef>
                        <a:spcAft>
                          <a:spcPts val="0"/>
                        </a:spcAft>
                        <a:buSzPts val="1800"/>
                        <a:buFont typeface="Garamond"/>
                        <a:buChar char="●"/>
                      </a:pPr>
                      <a:r>
                        <a:rPr lang="en" sz="1800">
                          <a:latin typeface="Garamond"/>
                          <a:ea typeface="Garamond"/>
                          <a:cs typeface="Garamond"/>
                          <a:sym typeface="Garamond"/>
                        </a:rPr>
                        <a:t>Acknowledges and respects differences</a:t>
                      </a:r>
                      <a:endParaRPr sz="1800">
                        <a:latin typeface="Garamond"/>
                        <a:ea typeface="Garamond"/>
                        <a:cs typeface="Garamond"/>
                        <a:sym typeface="Garamond"/>
                      </a:endParaRPr>
                    </a:p>
                  </a:txBody>
                  <a:tcPr marT="91425" marB="91425" marR="91425" marL="91425"/>
                </a:tc>
                <a:tc>
                  <a:txBody>
                    <a:bodyPr/>
                    <a:lstStyle/>
                    <a:p>
                      <a:pPr indent="-342900" lvl="0" marL="457200" rtl="0" algn="l">
                        <a:spcBef>
                          <a:spcPts val="0"/>
                        </a:spcBef>
                        <a:spcAft>
                          <a:spcPts val="0"/>
                        </a:spcAft>
                        <a:buSzPts val="1800"/>
                        <a:buFont typeface="Garamond"/>
                        <a:buChar char="●"/>
                      </a:pPr>
                      <a:r>
                        <a:rPr lang="en" sz="1800">
                          <a:latin typeface="Garamond"/>
                          <a:ea typeface="Garamond"/>
                          <a:cs typeface="Garamond"/>
                          <a:sym typeface="Garamond"/>
                        </a:rPr>
                        <a:t>Only focuses on racism on an </a:t>
                      </a:r>
                      <a:r>
                        <a:rPr b="1" lang="en" sz="1800">
                          <a:latin typeface="Garamond"/>
                          <a:ea typeface="Garamond"/>
                          <a:cs typeface="Garamond"/>
                          <a:sym typeface="Garamond"/>
                        </a:rPr>
                        <a:t>individual</a:t>
                      </a:r>
                      <a:r>
                        <a:rPr lang="en" sz="1800">
                          <a:latin typeface="Garamond"/>
                          <a:ea typeface="Garamond"/>
                          <a:cs typeface="Garamond"/>
                          <a:sym typeface="Garamond"/>
                        </a:rPr>
                        <a:t> or </a:t>
                      </a:r>
                      <a:r>
                        <a:rPr b="1" lang="en" sz="1800">
                          <a:latin typeface="Garamond"/>
                          <a:ea typeface="Garamond"/>
                          <a:cs typeface="Garamond"/>
                          <a:sym typeface="Garamond"/>
                        </a:rPr>
                        <a:t>interpersonal</a:t>
                      </a:r>
                      <a:r>
                        <a:rPr lang="en" sz="1800">
                          <a:latin typeface="Garamond"/>
                          <a:ea typeface="Garamond"/>
                          <a:cs typeface="Garamond"/>
                          <a:sym typeface="Garamond"/>
                        </a:rPr>
                        <a:t> level</a:t>
                      </a:r>
                      <a:endParaRPr sz="1800">
                        <a:latin typeface="Garamond"/>
                        <a:ea typeface="Garamond"/>
                        <a:cs typeface="Garamond"/>
                        <a:sym typeface="Garamond"/>
                      </a:endParaRPr>
                    </a:p>
                  </a:txBody>
                  <a:tcPr marT="91425" marB="91425" marR="91425" marL="91425"/>
                </a:tc>
              </a:tr>
              <a:tr h="209950">
                <a:tc>
                  <a:txBody>
                    <a:bodyPr/>
                    <a:lstStyle/>
                    <a:p>
                      <a:pPr indent="-342900" lvl="0" marL="457200" rtl="0" algn="l">
                        <a:spcBef>
                          <a:spcPts val="0"/>
                        </a:spcBef>
                        <a:spcAft>
                          <a:spcPts val="0"/>
                        </a:spcAft>
                        <a:buSzPts val="1800"/>
                        <a:buFont typeface="Garamond"/>
                        <a:buChar char="●"/>
                      </a:pPr>
                      <a:r>
                        <a:rPr lang="en" sz="1800">
                          <a:latin typeface="Garamond"/>
                          <a:ea typeface="Garamond"/>
                          <a:cs typeface="Garamond"/>
                          <a:sym typeface="Garamond"/>
                        </a:rPr>
                        <a:t>Celebrates learning about a variety of cultures</a:t>
                      </a:r>
                      <a:endParaRPr sz="1800">
                        <a:latin typeface="Garamond"/>
                        <a:ea typeface="Garamond"/>
                        <a:cs typeface="Garamond"/>
                        <a:sym typeface="Garamond"/>
                      </a:endParaRPr>
                    </a:p>
                  </a:txBody>
                  <a:tcPr marT="91425" marB="91425" marR="91425" marL="91425"/>
                </a:tc>
                <a:tc>
                  <a:txBody>
                    <a:bodyPr/>
                    <a:lstStyle/>
                    <a:p>
                      <a:pPr indent="-342900" lvl="0" marL="457200" rtl="0" algn="l">
                        <a:spcBef>
                          <a:spcPts val="0"/>
                        </a:spcBef>
                        <a:spcAft>
                          <a:spcPts val="0"/>
                        </a:spcAft>
                        <a:buSzPts val="1800"/>
                        <a:buFont typeface="Garamond"/>
                        <a:buChar char="●"/>
                      </a:pPr>
                      <a:r>
                        <a:rPr lang="en" sz="1800">
                          <a:latin typeface="Garamond"/>
                          <a:ea typeface="Garamond"/>
                          <a:cs typeface="Garamond"/>
                          <a:sym typeface="Garamond"/>
                        </a:rPr>
                        <a:t>Presents diversity/cultural awareness as a corporate or organizational asset</a:t>
                      </a:r>
                      <a:endParaRPr sz="1800">
                        <a:latin typeface="Garamond"/>
                        <a:ea typeface="Garamond"/>
                        <a:cs typeface="Garamond"/>
                        <a:sym typeface="Garamond"/>
                      </a:endParaRPr>
                    </a:p>
                  </a:txBody>
                  <a:tcPr marT="91425" marB="91425" marR="91425" marL="91425"/>
                </a:tc>
              </a:tr>
              <a:tr h="209950">
                <a:tc>
                  <a:txBody>
                    <a:bodyPr/>
                    <a:lstStyle/>
                    <a:p>
                      <a:pPr indent="-342900" lvl="0" marL="457200" rtl="0" algn="l">
                        <a:spcBef>
                          <a:spcPts val="0"/>
                        </a:spcBef>
                        <a:spcAft>
                          <a:spcPts val="0"/>
                        </a:spcAft>
                        <a:buClr>
                          <a:schemeClr val="dk1"/>
                        </a:buClr>
                        <a:buSzPts val="1800"/>
                        <a:buFont typeface="Garamond"/>
                        <a:buChar char="●"/>
                      </a:pPr>
                      <a:r>
                        <a:rPr lang="en" sz="1800">
                          <a:solidFill>
                            <a:schemeClr val="dk1"/>
                          </a:solidFill>
                          <a:latin typeface="Garamond"/>
                          <a:ea typeface="Garamond"/>
                          <a:cs typeface="Garamond"/>
                          <a:sym typeface="Garamond"/>
                        </a:rPr>
                        <a:t>Develops</a:t>
                      </a:r>
                      <a:r>
                        <a:rPr lang="en" sz="1800">
                          <a:solidFill>
                            <a:schemeClr val="dk1"/>
                          </a:solidFill>
                          <a:latin typeface="Garamond"/>
                          <a:ea typeface="Garamond"/>
                          <a:cs typeface="Garamond"/>
                          <a:sym typeface="Garamond"/>
                        </a:rPr>
                        <a:t> sensitivity and understanding toward different ethnic groups</a:t>
                      </a:r>
                      <a:endParaRPr sz="1800">
                        <a:latin typeface="Garamond"/>
                        <a:ea typeface="Garamond"/>
                        <a:cs typeface="Garamond"/>
                        <a:sym typeface="Garamond"/>
                      </a:endParaRPr>
                    </a:p>
                  </a:txBody>
                  <a:tcPr marT="91425" marB="91425" marR="91425" marL="91425"/>
                </a:tc>
                <a:tc>
                  <a:txBody>
                    <a:bodyPr/>
                    <a:lstStyle/>
                    <a:p>
                      <a:pPr indent="-342900" lvl="0" marL="457200" rtl="0" algn="l">
                        <a:spcBef>
                          <a:spcPts val="0"/>
                        </a:spcBef>
                        <a:spcAft>
                          <a:spcPts val="0"/>
                        </a:spcAft>
                        <a:buSzPts val="1800"/>
                        <a:buFont typeface="Garamond"/>
                        <a:buChar char="●"/>
                      </a:pPr>
                      <a:r>
                        <a:rPr b="1" lang="en" sz="1800" u="sng">
                          <a:latin typeface="Garamond"/>
                          <a:ea typeface="Garamond"/>
                          <a:cs typeface="Garamond"/>
                          <a:sym typeface="Garamond"/>
                        </a:rPr>
                        <a:t>Does not</a:t>
                      </a:r>
                      <a:r>
                        <a:rPr b="1" lang="en" sz="1800">
                          <a:latin typeface="Garamond"/>
                          <a:ea typeface="Garamond"/>
                          <a:cs typeface="Garamond"/>
                          <a:sym typeface="Garamond"/>
                        </a:rPr>
                        <a:t> </a:t>
                      </a:r>
                      <a:r>
                        <a:rPr lang="en" sz="1800">
                          <a:latin typeface="Garamond"/>
                          <a:ea typeface="Garamond"/>
                          <a:cs typeface="Garamond"/>
                          <a:sym typeface="Garamond"/>
                        </a:rPr>
                        <a:t>address institutional racism, systemic racism, or social dynamics</a:t>
                      </a:r>
                      <a:endParaRPr sz="1800">
                        <a:latin typeface="Garamond"/>
                        <a:ea typeface="Garamond"/>
                        <a:cs typeface="Garamond"/>
                        <a:sym typeface="Garamond"/>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2"/>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196" name="Google Shape;196;p32"/>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197" name="Google Shape;197;p32"/>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595959"/>
                </a:solidFill>
                <a:latin typeface="Garamond"/>
                <a:ea typeface="Garamond"/>
                <a:cs typeface="Garamond"/>
                <a:sym typeface="Garamond"/>
              </a:rPr>
              <a:t>What is Antiracism?</a:t>
            </a:r>
            <a:endParaRPr b="1" sz="4400">
              <a:solidFill>
                <a:srgbClr val="595959"/>
              </a:solidFill>
              <a:latin typeface="Garamond"/>
              <a:ea typeface="Garamond"/>
              <a:cs typeface="Garamond"/>
              <a:sym typeface="Garamond"/>
            </a:endParaRPr>
          </a:p>
        </p:txBody>
      </p:sp>
      <p:sp>
        <p:nvSpPr>
          <p:cNvPr id="198" name="Google Shape;198;p32"/>
          <p:cNvSpPr txBox="1"/>
          <p:nvPr/>
        </p:nvSpPr>
        <p:spPr>
          <a:xfrm>
            <a:off x="0" y="1033850"/>
            <a:ext cx="4710000" cy="6177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640"/>
              </a:spcBef>
              <a:spcAft>
                <a:spcPts val="0"/>
              </a:spcAft>
              <a:buNone/>
            </a:pPr>
            <a:r>
              <a:rPr b="1" lang="en" sz="2400">
                <a:latin typeface="Garamond"/>
                <a:ea typeface="Garamond"/>
                <a:cs typeface="Garamond"/>
                <a:sym typeface="Garamond"/>
              </a:rPr>
              <a:t>CULTURAL COMPETENCE</a:t>
            </a:r>
            <a:endParaRPr b="1" sz="2400">
              <a:latin typeface="Garamond"/>
              <a:ea typeface="Garamond"/>
              <a:cs typeface="Garamond"/>
              <a:sym typeface="Garamond"/>
            </a:endParaRPr>
          </a:p>
        </p:txBody>
      </p:sp>
      <p:graphicFrame>
        <p:nvGraphicFramePr>
          <p:cNvPr id="199" name="Google Shape;199;p32"/>
          <p:cNvGraphicFramePr/>
          <p:nvPr/>
        </p:nvGraphicFramePr>
        <p:xfrm>
          <a:off x="457200" y="1732300"/>
          <a:ext cx="3000000" cy="3000000"/>
        </p:xfrm>
        <a:graphic>
          <a:graphicData uri="http://schemas.openxmlformats.org/drawingml/2006/table">
            <a:tbl>
              <a:tblPr>
                <a:noFill/>
                <a:tableStyleId>{E19FE8AA-4D83-40E0-A275-F3BD7EA82FD6}</a:tableStyleId>
              </a:tblPr>
              <a:tblGrid>
                <a:gridCol w="3810725"/>
                <a:gridCol w="3681925"/>
              </a:tblGrid>
              <a:tr h="362425">
                <a:tc>
                  <a:txBody>
                    <a:bodyPr/>
                    <a:lstStyle/>
                    <a:p>
                      <a:pPr indent="0" lvl="0" marL="0" rtl="0" algn="l">
                        <a:spcBef>
                          <a:spcPts val="0"/>
                        </a:spcBef>
                        <a:spcAft>
                          <a:spcPts val="0"/>
                        </a:spcAft>
                        <a:buNone/>
                      </a:pPr>
                      <a:r>
                        <a:rPr b="1" lang="en" sz="1800">
                          <a:latin typeface="Garamond"/>
                          <a:ea typeface="Garamond"/>
                          <a:cs typeface="Garamond"/>
                          <a:sym typeface="Garamond"/>
                        </a:rPr>
                        <a:t>Pros </a:t>
                      </a:r>
                      <a:endParaRPr b="1" sz="1800">
                        <a:latin typeface="Garamond"/>
                        <a:ea typeface="Garamond"/>
                        <a:cs typeface="Garamond"/>
                        <a:sym typeface="Garamond"/>
                      </a:endParaRPr>
                    </a:p>
                  </a:txBody>
                  <a:tcPr marT="91425" marB="91425" marR="91425" marL="91425">
                    <a:solidFill>
                      <a:srgbClr val="FFF2CC"/>
                    </a:solidFill>
                  </a:tcPr>
                </a:tc>
                <a:tc>
                  <a:txBody>
                    <a:bodyPr/>
                    <a:lstStyle/>
                    <a:p>
                      <a:pPr indent="0" lvl="0" marL="0" rtl="0" algn="l">
                        <a:spcBef>
                          <a:spcPts val="0"/>
                        </a:spcBef>
                        <a:spcAft>
                          <a:spcPts val="0"/>
                        </a:spcAft>
                        <a:buNone/>
                      </a:pPr>
                      <a:r>
                        <a:rPr b="1" lang="en" sz="1800">
                          <a:latin typeface="Garamond"/>
                          <a:ea typeface="Garamond"/>
                          <a:cs typeface="Garamond"/>
                          <a:sym typeface="Garamond"/>
                        </a:rPr>
                        <a:t>Cons</a:t>
                      </a:r>
                      <a:endParaRPr b="1" sz="1800">
                        <a:latin typeface="Garamond"/>
                        <a:ea typeface="Garamond"/>
                        <a:cs typeface="Garamond"/>
                        <a:sym typeface="Garamond"/>
                      </a:endParaRPr>
                    </a:p>
                  </a:txBody>
                  <a:tcPr marT="91425" marB="91425" marR="91425" marL="91425">
                    <a:solidFill>
                      <a:srgbClr val="FFF2CC"/>
                    </a:solidFill>
                  </a:tcPr>
                </a:tc>
              </a:tr>
              <a:tr h="209950">
                <a:tc>
                  <a:txBody>
                    <a:bodyPr/>
                    <a:lstStyle/>
                    <a:p>
                      <a:pPr indent="-342900" lvl="0" marL="457200" rtl="0" algn="l">
                        <a:spcBef>
                          <a:spcPts val="0"/>
                        </a:spcBef>
                        <a:spcAft>
                          <a:spcPts val="0"/>
                        </a:spcAft>
                        <a:buSzPts val="1800"/>
                        <a:buFont typeface="Garamond"/>
                        <a:buChar char="●"/>
                      </a:pPr>
                      <a:r>
                        <a:rPr lang="en" sz="1800">
                          <a:latin typeface="Garamond"/>
                          <a:ea typeface="Garamond"/>
                          <a:cs typeface="Garamond"/>
                          <a:sym typeface="Garamond"/>
                        </a:rPr>
                        <a:t>Goes beyond mere awareness and pushes the ongoing practice of cross-cultural learning</a:t>
                      </a:r>
                      <a:endParaRPr sz="1800">
                        <a:latin typeface="Garamond"/>
                        <a:ea typeface="Garamond"/>
                        <a:cs typeface="Garamond"/>
                        <a:sym typeface="Garamond"/>
                      </a:endParaRPr>
                    </a:p>
                  </a:txBody>
                  <a:tcPr marT="91425" marB="91425" marR="91425" marL="91425"/>
                </a:tc>
                <a:tc>
                  <a:txBody>
                    <a:bodyPr/>
                    <a:lstStyle/>
                    <a:p>
                      <a:pPr indent="-342900" lvl="0" marL="457200" rtl="0" algn="l">
                        <a:spcBef>
                          <a:spcPts val="0"/>
                        </a:spcBef>
                        <a:spcAft>
                          <a:spcPts val="0"/>
                        </a:spcAft>
                        <a:buSzPts val="1800"/>
                        <a:buFont typeface="Garamond"/>
                        <a:buChar char="●"/>
                      </a:pPr>
                      <a:r>
                        <a:rPr lang="en" sz="1800">
                          <a:latin typeface="Garamond"/>
                          <a:ea typeface="Garamond"/>
                          <a:cs typeface="Garamond"/>
                          <a:sym typeface="Garamond"/>
                        </a:rPr>
                        <a:t>Does not address issues of power, privilege, or access through a critical lens - </a:t>
                      </a:r>
                      <a:r>
                        <a:rPr b="1" lang="en" sz="1800" u="sng">
                          <a:latin typeface="Garamond"/>
                          <a:ea typeface="Garamond"/>
                          <a:cs typeface="Garamond"/>
                          <a:sym typeface="Garamond"/>
                        </a:rPr>
                        <a:t>does not</a:t>
                      </a:r>
                      <a:r>
                        <a:rPr lang="en" sz="1800">
                          <a:latin typeface="Garamond"/>
                          <a:ea typeface="Garamond"/>
                          <a:cs typeface="Garamond"/>
                          <a:sym typeface="Garamond"/>
                        </a:rPr>
                        <a:t> address systemic racism</a:t>
                      </a:r>
                      <a:endParaRPr sz="1800">
                        <a:latin typeface="Garamond"/>
                        <a:ea typeface="Garamond"/>
                        <a:cs typeface="Garamond"/>
                        <a:sym typeface="Garamond"/>
                      </a:endParaRPr>
                    </a:p>
                  </a:txBody>
                  <a:tcPr marT="91425" marB="91425" marR="91425" marL="91425"/>
                </a:tc>
              </a:tr>
              <a:tr h="209950">
                <a:tc>
                  <a:txBody>
                    <a:bodyPr/>
                    <a:lstStyle/>
                    <a:p>
                      <a:pPr indent="-342900" lvl="0" marL="457200" rtl="0" algn="l">
                        <a:spcBef>
                          <a:spcPts val="0"/>
                        </a:spcBef>
                        <a:spcAft>
                          <a:spcPts val="0"/>
                        </a:spcAft>
                        <a:buSzPts val="1800"/>
                        <a:buFont typeface="Garamond"/>
                        <a:buChar char="●"/>
                      </a:pPr>
                      <a:r>
                        <a:rPr lang="en" sz="1800">
                          <a:latin typeface="Garamond"/>
                          <a:ea typeface="Garamond"/>
                          <a:cs typeface="Garamond"/>
                          <a:sym typeface="Garamond"/>
                        </a:rPr>
                        <a:t>Moves from acknowledgment of diversity to active celebration of diversity</a:t>
                      </a:r>
                      <a:endParaRPr sz="1800">
                        <a:latin typeface="Garamond"/>
                        <a:ea typeface="Garamond"/>
                        <a:cs typeface="Garamond"/>
                        <a:sym typeface="Garamond"/>
                      </a:endParaRPr>
                    </a:p>
                  </a:txBody>
                  <a:tcPr marT="91425" marB="91425" marR="91425" marL="91425"/>
                </a:tc>
                <a:tc>
                  <a:txBody>
                    <a:bodyPr/>
                    <a:lstStyle/>
                    <a:p>
                      <a:pPr indent="-342900" lvl="0" marL="457200" rtl="0" algn="l">
                        <a:spcBef>
                          <a:spcPts val="0"/>
                        </a:spcBef>
                        <a:spcAft>
                          <a:spcPts val="0"/>
                        </a:spcAft>
                        <a:buSzPts val="1800"/>
                        <a:buFont typeface="Garamond"/>
                        <a:buChar char="●"/>
                      </a:pPr>
                      <a:r>
                        <a:rPr lang="en" sz="1800">
                          <a:latin typeface="Garamond"/>
                          <a:ea typeface="Garamond"/>
                          <a:cs typeface="Garamond"/>
                          <a:sym typeface="Garamond"/>
                        </a:rPr>
                        <a:t>Maintains predetermined assumptions about cultural beliefs/characteristics and creates a sense of “otherness”</a:t>
                      </a:r>
                      <a:endParaRPr sz="1800">
                        <a:latin typeface="Garamond"/>
                        <a:ea typeface="Garamond"/>
                        <a:cs typeface="Garamond"/>
                        <a:sym typeface="Garamond"/>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3"/>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05" name="Google Shape;205;p33"/>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06" name="Google Shape;206;p33"/>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595959"/>
                </a:solidFill>
                <a:latin typeface="Garamond"/>
                <a:ea typeface="Garamond"/>
                <a:cs typeface="Garamond"/>
                <a:sym typeface="Garamond"/>
              </a:rPr>
              <a:t>What is Antiracism?</a:t>
            </a:r>
            <a:endParaRPr b="1" sz="4400">
              <a:solidFill>
                <a:srgbClr val="595959"/>
              </a:solidFill>
              <a:latin typeface="Garamond"/>
              <a:ea typeface="Garamond"/>
              <a:cs typeface="Garamond"/>
              <a:sym typeface="Garamond"/>
            </a:endParaRPr>
          </a:p>
        </p:txBody>
      </p:sp>
      <p:sp>
        <p:nvSpPr>
          <p:cNvPr id="207" name="Google Shape;207;p33"/>
          <p:cNvSpPr txBox="1"/>
          <p:nvPr/>
        </p:nvSpPr>
        <p:spPr>
          <a:xfrm>
            <a:off x="781450" y="1150900"/>
            <a:ext cx="31881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40"/>
              </a:spcBef>
              <a:spcAft>
                <a:spcPts val="0"/>
              </a:spcAft>
              <a:buNone/>
            </a:pPr>
            <a:r>
              <a:rPr b="1" lang="en" sz="2600">
                <a:latin typeface="Garamond"/>
                <a:ea typeface="Garamond"/>
                <a:cs typeface="Garamond"/>
                <a:sym typeface="Garamond"/>
              </a:rPr>
              <a:t>ANTIRACISM</a:t>
            </a:r>
            <a:endParaRPr b="1" sz="2600">
              <a:latin typeface="Garamond"/>
              <a:ea typeface="Garamond"/>
              <a:cs typeface="Garamond"/>
              <a:sym typeface="Garamond"/>
            </a:endParaRPr>
          </a:p>
        </p:txBody>
      </p:sp>
      <p:sp>
        <p:nvSpPr>
          <p:cNvPr id="208" name="Google Shape;208;p33"/>
          <p:cNvSpPr txBox="1"/>
          <p:nvPr/>
        </p:nvSpPr>
        <p:spPr>
          <a:xfrm>
            <a:off x="3848875" y="1966400"/>
            <a:ext cx="4991700" cy="2666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Garamond"/>
              <a:buChar char="●"/>
            </a:pPr>
            <a:r>
              <a:rPr lang="en" sz="2000">
                <a:latin typeface="Garamond"/>
                <a:ea typeface="Garamond"/>
                <a:cs typeface="Garamond"/>
                <a:sym typeface="Garamond"/>
              </a:rPr>
              <a:t>Understands that inequality exists not just on the individual, but also the systemic and structural level</a:t>
            </a:r>
            <a:endParaRPr sz="2000">
              <a:latin typeface="Garamond"/>
              <a:ea typeface="Garamond"/>
              <a:cs typeface="Garamond"/>
              <a:sym typeface="Garamond"/>
            </a:endParaRPr>
          </a:p>
          <a:p>
            <a:pPr indent="-355600" lvl="0" marL="457200" rtl="0" algn="l">
              <a:spcBef>
                <a:spcPts val="0"/>
              </a:spcBef>
              <a:spcAft>
                <a:spcPts val="0"/>
              </a:spcAft>
              <a:buSzPts val="2000"/>
              <a:buFont typeface="Garamond"/>
              <a:buChar char="●"/>
            </a:pPr>
            <a:r>
              <a:rPr lang="en" sz="2000">
                <a:latin typeface="Garamond"/>
                <a:ea typeface="Garamond"/>
                <a:cs typeface="Garamond"/>
                <a:sym typeface="Garamond"/>
              </a:rPr>
              <a:t>Evaluates issues of unequal power and access from a broader societal perspective </a:t>
            </a:r>
            <a:endParaRPr sz="2000">
              <a:latin typeface="Garamond"/>
              <a:ea typeface="Garamond"/>
              <a:cs typeface="Garamond"/>
              <a:sym typeface="Garamond"/>
            </a:endParaRPr>
          </a:p>
          <a:p>
            <a:pPr indent="-355600" lvl="0" marL="457200" rtl="0" algn="l">
              <a:spcBef>
                <a:spcPts val="0"/>
              </a:spcBef>
              <a:spcAft>
                <a:spcPts val="0"/>
              </a:spcAft>
              <a:buSzPts val="2000"/>
              <a:buFont typeface="Garamond"/>
              <a:buChar char="●"/>
            </a:pPr>
            <a:r>
              <a:rPr lang="en" sz="2000">
                <a:latin typeface="Garamond"/>
                <a:ea typeface="Garamond"/>
                <a:cs typeface="Garamond"/>
                <a:sym typeface="Garamond"/>
              </a:rPr>
              <a:t>Addresses how existing practices, policies, and procedures under-serve People of Color and over-serve White People</a:t>
            </a:r>
            <a:endParaRPr sz="2000">
              <a:latin typeface="Garamond"/>
              <a:ea typeface="Garamond"/>
              <a:cs typeface="Garamond"/>
              <a:sym typeface="Garamond"/>
            </a:endParaRPr>
          </a:p>
        </p:txBody>
      </p:sp>
      <p:pic>
        <p:nvPicPr>
          <p:cNvPr id="209" name="Google Shape;209;p33"/>
          <p:cNvPicPr preferRelativeResize="0"/>
          <p:nvPr/>
        </p:nvPicPr>
        <p:blipFill rotWithShape="1">
          <a:blip r:embed="rId4">
            <a:alphaModFix/>
          </a:blip>
          <a:srcRect b="0" l="13733" r="14473" t="0"/>
          <a:stretch/>
        </p:blipFill>
        <p:spPr>
          <a:xfrm>
            <a:off x="781450" y="2026900"/>
            <a:ext cx="2740875" cy="254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4"/>
          <p:cNvPicPr preferRelativeResize="0"/>
          <p:nvPr/>
        </p:nvPicPr>
        <p:blipFill rotWithShape="1">
          <a:blip r:embed="rId3">
            <a:alphaModFix/>
          </a:blip>
          <a:srcRect b="0" l="0" r="0" t="0"/>
          <a:stretch/>
        </p:blipFill>
        <p:spPr>
          <a:xfrm>
            <a:off x="0" y="0"/>
            <a:ext cx="9144000" cy="953100"/>
          </a:xfrm>
          <a:prstGeom prst="rect">
            <a:avLst/>
          </a:prstGeom>
          <a:noFill/>
          <a:ln>
            <a:noFill/>
          </a:ln>
        </p:spPr>
      </p:pic>
      <p:sp>
        <p:nvSpPr>
          <p:cNvPr id="215" name="Google Shape;215;p34"/>
          <p:cNvSpPr/>
          <p:nvPr/>
        </p:nvSpPr>
        <p:spPr>
          <a:xfrm>
            <a:off x="0" y="0"/>
            <a:ext cx="9144000" cy="953100"/>
          </a:xfrm>
          <a:prstGeom prst="rect">
            <a:avLst/>
          </a:prstGeom>
          <a:solidFill>
            <a:srgbClr val="FFFF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1800" u="none" cap="none" strike="noStrike">
              <a:solidFill>
                <a:srgbClr val="FFFFFF"/>
              </a:solidFill>
              <a:latin typeface="Calibri"/>
              <a:ea typeface="Calibri"/>
              <a:cs typeface="Calibri"/>
              <a:sym typeface="Calibri"/>
            </a:endParaRPr>
          </a:p>
        </p:txBody>
      </p:sp>
      <p:sp>
        <p:nvSpPr>
          <p:cNvPr id="216" name="Google Shape;216;p34"/>
          <p:cNvSpPr txBox="1"/>
          <p:nvPr/>
        </p:nvSpPr>
        <p:spPr>
          <a:xfrm>
            <a:off x="457188" y="95703"/>
            <a:ext cx="8229600" cy="85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400">
                <a:solidFill>
                  <a:srgbClr val="595959"/>
                </a:solidFill>
                <a:latin typeface="Garamond"/>
                <a:ea typeface="Garamond"/>
                <a:cs typeface="Garamond"/>
                <a:sym typeface="Garamond"/>
              </a:rPr>
              <a:t>What is Antiracism?</a:t>
            </a:r>
            <a:endParaRPr b="1" sz="4400">
              <a:solidFill>
                <a:srgbClr val="595959"/>
              </a:solidFill>
              <a:latin typeface="Garamond"/>
              <a:ea typeface="Garamond"/>
              <a:cs typeface="Garamond"/>
              <a:sym typeface="Garamond"/>
            </a:endParaRPr>
          </a:p>
        </p:txBody>
      </p:sp>
      <p:pic>
        <p:nvPicPr>
          <p:cNvPr id="217" name="Google Shape;217;p34"/>
          <p:cNvPicPr preferRelativeResize="0"/>
          <p:nvPr/>
        </p:nvPicPr>
        <p:blipFill rotWithShape="1">
          <a:blip r:embed="rId4">
            <a:alphaModFix/>
          </a:blip>
          <a:srcRect b="4951" l="23357" r="23989" t="0"/>
          <a:stretch/>
        </p:blipFill>
        <p:spPr>
          <a:xfrm>
            <a:off x="2186000" y="1025400"/>
            <a:ext cx="4145925" cy="4053800"/>
          </a:xfrm>
          <a:prstGeom prst="rect">
            <a:avLst/>
          </a:prstGeom>
          <a:noFill/>
          <a:ln>
            <a:noFill/>
          </a:ln>
        </p:spPr>
      </p:pic>
      <p:sp>
        <p:nvSpPr>
          <p:cNvPr id="218" name="Google Shape;218;p34"/>
          <p:cNvSpPr/>
          <p:nvPr/>
        </p:nvSpPr>
        <p:spPr>
          <a:xfrm>
            <a:off x="5832350" y="4197450"/>
            <a:ext cx="615300" cy="81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4"/>
          <p:cNvSpPr txBox="1"/>
          <p:nvPr/>
        </p:nvSpPr>
        <p:spPr>
          <a:xfrm>
            <a:off x="6604850" y="4473150"/>
            <a:ext cx="2322900" cy="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rgbClr val="333333"/>
                </a:solidFill>
                <a:highlight>
                  <a:srgbClr val="FFFFFF"/>
                </a:highlight>
                <a:latin typeface="Garamond"/>
                <a:ea typeface="Garamond"/>
                <a:cs typeface="Garamond"/>
                <a:sym typeface="Garamond"/>
              </a:rPr>
              <a:t>“Implicit Bias and Structural Racialization,” </a:t>
            </a:r>
            <a:endParaRPr sz="900" u="sng">
              <a:solidFill>
                <a:srgbClr val="333333"/>
              </a:solidFill>
              <a:highlight>
                <a:srgbClr val="FFFFFF"/>
              </a:highlight>
              <a:latin typeface="Garamond"/>
              <a:ea typeface="Garamond"/>
              <a:cs typeface="Garamond"/>
              <a:sym typeface="Garamond"/>
            </a:endParaRPr>
          </a:p>
          <a:p>
            <a:pPr indent="0" lvl="0" marL="0" rtl="0" algn="l">
              <a:spcBef>
                <a:spcPts val="0"/>
              </a:spcBef>
              <a:spcAft>
                <a:spcPts val="0"/>
              </a:spcAft>
              <a:buNone/>
            </a:pPr>
            <a:r>
              <a:rPr lang="en" sz="900" u="sng">
                <a:solidFill>
                  <a:srgbClr val="333333"/>
                </a:solidFill>
                <a:highlight>
                  <a:srgbClr val="FFFFFF"/>
                </a:highlight>
                <a:latin typeface="Garamond"/>
                <a:ea typeface="Garamond"/>
                <a:cs typeface="Garamond"/>
                <a:sym typeface="Garamond"/>
              </a:rPr>
              <a:t>By Kathleen Osta &amp; Hugh Vasquez, National Equity Project.</a:t>
            </a:r>
            <a:endParaRPr sz="1100" u="sng">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