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9" r:id="rId7"/>
    <p:sldId id="260" r:id="rId8"/>
    <p:sldId id="265" r:id="rId9"/>
    <p:sldId id="261" r:id="rId10"/>
    <p:sldId id="266" r:id="rId11"/>
    <p:sldId id="263" r:id="rId12"/>
    <p:sldId id="267" r:id="rId13"/>
    <p:sldId id="264" r:id="rId14"/>
    <p:sldId id="268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11" d="100"/>
          <a:sy n="111" d="100"/>
        </p:scale>
        <p:origin x="7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596203C1-616A-4651-A577-7BA09B384D13}" type="datetimeFigureOut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07B8B279-4079-43B3-8013-D8D81AB870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3022929-9408-4F5B-B80A-55646DCF29F9}"/>
              </a:ext>
            </a:extLst>
          </p:cNvPr>
          <p:cNvSpPr/>
          <p:nvPr userDrawn="1"/>
        </p:nvSpPr>
        <p:spPr>
          <a:xfrm>
            <a:off x="0" y="6400800"/>
            <a:ext cx="9144000" cy="457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5CE90-18D1-4C2B-A71E-130466AA69B1}"/>
              </a:ext>
            </a:extLst>
          </p:cNvPr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2209800"/>
            <a:ext cx="7772400" cy="1828800"/>
          </a:xfrm>
        </p:spPr>
        <p:txBody>
          <a:bodyPr lIns="45720" rIns="45720" bIns="45720"/>
          <a:lstStyle>
            <a:lvl1pPr algn="l">
              <a:defRPr sz="4500" b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4191000"/>
            <a:ext cx="7772400" cy="914400"/>
          </a:xfrm>
        </p:spPr>
        <p:txBody>
          <a:bodyPr lIns="182880" tIns="0"/>
          <a:lstStyle>
            <a:lvl1pPr marL="36576" indent="0" algn="l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3776328" y="64008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33EFA78-DE0E-433D-8CFA-D9FBF0D95DCD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62328" y="64008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40080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7F13AF2-DCC4-4842-96BC-1B9869901C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EC6AA5EA-3626-4B43-86D4-5B6226CC46A4}"/>
              </a:ext>
            </a:extLst>
          </p:cNvPr>
          <p:cNvSpPr/>
          <p:nvPr userDrawn="1"/>
        </p:nvSpPr>
        <p:spPr>
          <a:xfrm rot="10800000">
            <a:off x="838200" y="6391832"/>
            <a:ext cx="457200" cy="2286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20045" y="6060478"/>
            <a:ext cx="8503920" cy="457200"/>
          </a:xfrm>
          <a:prstGeom prst="roundRect">
            <a:avLst>
              <a:gd name="adj" fmla="val 33334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>
            <a:outerShdw blurRad="76200" dist="50800" dir="5400000" algn="tl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95AF-258B-4502-92DF-E211AA281B41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38847" y="1447800"/>
            <a:ext cx="2971800" cy="4389120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447800"/>
            <a:ext cx="4937760" cy="4389120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6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buNone/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FA21-88D5-4090-AE34-A717F3009131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20045" y="6060478"/>
            <a:ext cx="8503920" cy="457200"/>
          </a:xfrm>
          <a:prstGeom prst="roundRect">
            <a:avLst>
              <a:gd name="adj" fmla="val 33334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>
            <a:outerShdw blurRad="76200" dist="50800" dir="5400000" algn="tl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8500" cap="rnd" cmpd="sng" algn="ctr">
            <a:solidFill>
              <a:srgbClr val="302F2C">
                <a:tint val="100000"/>
                <a:satMod val="120000"/>
                <a:alpha val="37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400800" y="434162"/>
            <a:ext cx="2324605" cy="4341329"/>
          </a:xfrm>
          <a:prstGeom prst="roundRect">
            <a:avLst>
              <a:gd name="adj" fmla="val 2127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54AA-2757-4A51-86CD-6D20456BDD0A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89320" cy="4343400"/>
          </a:xfrm>
          <a:prstGeom prst="rect">
            <a:avLst/>
          </a:prstGeom>
          <a:solidFill>
            <a:schemeClr val="bg2">
              <a:shade val="10000"/>
            </a:schemeClr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ectangle 8"/>
          <p:cNvSpPr/>
          <p:nvPr/>
        </p:nvSpPr>
        <p:spPr>
          <a:xfrm>
            <a:off x="6411357" y="386861"/>
            <a:ext cx="36576" cy="4443984"/>
          </a:xfrm>
          <a:prstGeom prst="rect">
            <a:avLst/>
          </a:prstGeom>
          <a:solidFill>
            <a:srgbClr val="FFFFFF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432" algn="l"/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3022929-9408-4F5B-B80A-55646DCF29F9}"/>
              </a:ext>
            </a:extLst>
          </p:cNvPr>
          <p:cNvSpPr/>
          <p:nvPr userDrawn="1"/>
        </p:nvSpPr>
        <p:spPr>
          <a:xfrm>
            <a:off x="0" y="6400800"/>
            <a:ext cx="9144000" cy="457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5CE90-18D1-4C2B-A71E-130466AA69B1}"/>
              </a:ext>
            </a:extLst>
          </p:cNvPr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2209800"/>
            <a:ext cx="7772400" cy="1828800"/>
          </a:xfrm>
        </p:spPr>
        <p:txBody>
          <a:bodyPr lIns="45720" rIns="45720" bIns="45720"/>
          <a:lstStyle>
            <a:lvl1pPr algn="l">
              <a:defRPr sz="4500" b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4191000"/>
            <a:ext cx="7772400" cy="914400"/>
          </a:xfrm>
        </p:spPr>
        <p:txBody>
          <a:bodyPr lIns="182880" tIns="0"/>
          <a:lstStyle>
            <a:lvl1pPr marL="36576" indent="0" algn="l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3776328" y="64008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33EFA78-DE0E-433D-8CFA-D9FBF0D95DCD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62328" y="64008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40080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7F13AF2-DCC4-4842-96BC-1B9869901C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EC6AA5EA-3626-4B43-86D4-5B6226CC46A4}"/>
              </a:ext>
            </a:extLst>
          </p:cNvPr>
          <p:cNvSpPr/>
          <p:nvPr userDrawn="1"/>
        </p:nvSpPr>
        <p:spPr>
          <a:xfrm rot="10800000">
            <a:off x="838200" y="6391832"/>
            <a:ext cx="457200" cy="2286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3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8298A9E-57AF-4657-ABB0-B7FCD8FEE5A3}"/>
              </a:ext>
            </a:extLst>
          </p:cNvPr>
          <p:cNvSpPr/>
          <p:nvPr userDrawn="1"/>
        </p:nvSpPr>
        <p:spPr>
          <a:xfrm>
            <a:off x="0" y="6400800"/>
            <a:ext cx="9144000" cy="4571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E028F2-04F0-4AE7-8E73-006AF7EF5CEA}"/>
              </a:ext>
            </a:extLst>
          </p:cNvPr>
          <p:cNvSpPr/>
          <p:nvPr userDrawn="1"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070B281F-DDF6-47A6-A20E-AD3468ECB455}"/>
              </a:ext>
            </a:extLst>
          </p:cNvPr>
          <p:cNvSpPr/>
          <p:nvPr userDrawn="1"/>
        </p:nvSpPr>
        <p:spPr>
          <a:xfrm rot="10800000">
            <a:off x="838200" y="6391832"/>
            <a:ext cx="457200" cy="2286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4471"/>
            <a:ext cx="8183880" cy="684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6328" y="64008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427F9C6-20A9-45D8-B666-D95AD1AA535F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62328" y="64008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40080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64FB5F53-FF75-45AA-B00D-E26647458E3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3238" y="1905000"/>
            <a:ext cx="4754562" cy="107791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7472" indent="0">
              <a:buNone/>
              <a:defRPr/>
            </a:lvl2pPr>
            <a:lvl3pPr marL="603504" indent="0">
              <a:buNone/>
              <a:defRPr/>
            </a:lvl3pPr>
            <a:lvl4pPr marL="841248" indent="0">
              <a:buNone/>
              <a:defRPr/>
            </a:lvl4pPr>
            <a:lvl5pPr marL="1097280" indent="0">
              <a:buNone/>
              <a:defRPr/>
            </a:lvl5pPr>
          </a:lstStyle>
          <a:p>
            <a:pPr lvl="0"/>
            <a:r>
              <a:rPr lang="en-US" dirty="0"/>
              <a:t>Provide a list of relevant terms and their definitions</a:t>
            </a:r>
          </a:p>
        </p:txBody>
      </p:sp>
      <p:sp>
        <p:nvSpPr>
          <p:cNvPr id="12" name="Text Placeholder 19">
            <a:extLst>
              <a:ext uri="{FF2B5EF4-FFF2-40B4-BE49-F238E27FC236}">
                <a16:creationId xmlns:a16="http://schemas.microsoft.com/office/drawing/2014/main" id="{1009BE2F-3305-4974-9545-AD98A2B6C8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3238" y="3200400"/>
            <a:ext cx="4754562" cy="1524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endParaRPr lang="en-US" sz="1600" dirty="0"/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endParaRPr lang="en-US" sz="1600" dirty="0"/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 err="1"/>
              <a:t>sed</a:t>
            </a:r>
            <a:r>
              <a:rPr lang="en-US" sz="1600" dirty="0"/>
              <a:t>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endParaRPr lang="en-US" sz="1600" dirty="0"/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id="{750E4B0F-2627-4011-8C06-77E6E0EE33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3238" y="5029201"/>
            <a:ext cx="8302290" cy="990600"/>
          </a:xfrm>
          <a:solidFill>
            <a:schemeClr val="bg1">
              <a:lumMod val="95000"/>
            </a:schemeClr>
          </a:solidFill>
        </p:spPr>
        <p:txBody>
          <a:bodyPr tIns="182880" rIns="182880" bIns="182880">
            <a:normAutofit/>
          </a:bodyPr>
          <a:lstStyle>
            <a:lvl1pPr marL="0" indent="0">
              <a:buNone/>
              <a:defRPr sz="1800"/>
            </a:lvl1pPr>
          </a:lstStyle>
          <a:p>
            <a:pPr marL="0" indent="0">
              <a:buNone/>
            </a:pP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perspiciatis</a:t>
            </a:r>
            <a:r>
              <a:rPr lang="en-US" sz="1800" dirty="0"/>
              <a:t> </a:t>
            </a:r>
            <a:r>
              <a:rPr lang="en-US" sz="1800" dirty="0" err="1"/>
              <a:t>unde</a:t>
            </a:r>
            <a:r>
              <a:rPr lang="en-US" sz="1800" dirty="0"/>
              <a:t> </a:t>
            </a:r>
            <a:r>
              <a:rPr lang="en-US" sz="1800" dirty="0" err="1"/>
              <a:t>omnis</a:t>
            </a:r>
            <a:r>
              <a:rPr lang="en-US" sz="1800" dirty="0"/>
              <a:t> </a:t>
            </a:r>
            <a:r>
              <a:rPr lang="en-US" sz="1800" dirty="0" err="1"/>
              <a:t>iste</a:t>
            </a:r>
            <a:r>
              <a:rPr lang="en-US" sz="1800" dirty="0"/>
              <a:t> </a:t>
            </a:r>
            <a:r>
              <a:rPr lang="en-US" sz="1800" dirty="0" err="1"/>
              <a:t>natus</a:t>
            </a:r>
            <a:r>
              <a:rPr lang="en-US" sz="1800" dirty="0"/>
              <a:t> error sit </a:t>
            </a:r>
            <a:r>
              <a:rPr lang="en-US" sz="1800" dirty="0" err="1"/>
              <a:t>voluptatem</a:t>
            </a:r>
            <a:r>
              <a:rPr lang="en-US" sz="1800" dirty="0"/>
              <a:t> </a:t>
            </a:r>
            <a:r>
              <a:rPr lang="en-US" sz="1800" dirty="0" err="1"/>
              <a:t>accusantium</a:t>
            </a:r>
            <a:r>
              <a:rPr lang="en-US" sz="1800" dirty="0"/>
              <a:t> </a:t>
            </a:r>
            <a:r>
              <a:rPr lang="en-US" sz="1800" dirty="0" err="1"/>
              <a:t>doloremque</a:t>
            </a:r>
            <a:r>
              <a:rPr lang="en-US" sz="1800" dirty="0"/>
              <a:t> </a:t>
            </a:r>
            <a:r>
              <a:rPr lang="en-US" sz="1800" dirty="0" err="1"/>
              <a:t>laudantium</a:t>
            </a:r>
            <a:endParaRPr lang="en-US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8298A9E-57AF-4657-ABB0-B7FCD8FEE5A3}"/>
              </a:ext>
            </a:extLst>
          </p:cNvPr>
          <p:cNvSpPr/>
          <p:nvPr userDrawn="1"/>
        </p:nvSpPr>
        <p:spPr>
          <a:xfrm>
            <a:off x="0" y="6400800"/>
            <a:ext cx="9144000" cy="4571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E028F2-04F0-4AE7-8E73-006AF7EF5CEA}"/>
              </a:ext>
            </a:extLst>
          </p:cNvPr>
          <p:cNvSpPr/>
          <p:nvPr userDrawn="1"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070B281F-DDF6-47A6-A20E-AD3468ECB455}"/>
              </a:ext>
            </a:extLst>
          </p:cNvPr>
          <p:cNvSpPr/>
          <p:nvPr userDrawn="1"/>
        </p:nvSpPr>
        <p:spPr>
          <a:xfrm rot="10800000">
            <a:off x="838200" y="6391832"/>
            <a:ext cx="457200" cy="2286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4471"/>
            <a:ext cx="8183880" cy="68472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6328" y="64008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427F9C6-20A9-45D8-B666-D95AD1AA535F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62328" y="64008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40080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03F2C829-D4FC-4522-8F81-3EE63787A0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3238" y="1905000"/>
            <a:ext cx="4754562" cy="107791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7472" indent="0">
              <a:buNone/>
              <a:defRPr/>
            </a:lvl2pPr>
            <a:lvl3pPr marL="603504" indent="0">
              <a:buNone/>
              <a:defRPr/>
            </a:lvl3pPr>
            <a:lvl4pPr marL="841248" indent="0">
              <a:buNone/>
              <a:defRPr/>
            </a:lvl4pPr>
            <a:lvl5pPr marL="1097280" indent="0">
              <a:buNone/>
              <a:defRPr/>
            </a:lvl5pPr>
          </a:lstStyle>
          <a:p>
            <a:pPr lvl="0"/>
            <a:r>
              <a:rPr lang="en-US" dirty="0"/>
              <a:t>Provide a list of relevant terms and their definitions</a:t>
            </a:r>
          </a:p>
        </p:txBody>
      </p:sp>
      <p:sp>
        <p:nvSpPr>
          <p:cNvPr id="14" name="Text Placeholder 19">
            <a:extLst>
              <a:ext uri="{FF2B5EF4-FFF2-40B4-BE49-F238E27FC236}">
                <a16:creationId xmlns:a16="http://schemas.microsoft.com/office/drawing/2014/main" id="{69DA3F2B-EEDB-435E-BF3D-BD81CA9790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3238" y="3200400"/>
            <a:ext cx="4754562" cy="1524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endParaRPr lang="en-US" sz="1600" dirty="0"/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endParaRPr lang="en-US" sz="1600" dirty="0"/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 err="1"/>
              <a:t>sed</a:t>
            </a:r>
            <a:r>
              <a:rPr lang="en-US" sz="1600" dirty="0"/>
              <a:t>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endParaRPr lang="en-US" sz="1600" dirty="0"/>
          </a:p>
        </p:txBody>
      </p:sp>
      <p:sp>
        <p:nvSpPr>
          <p:cNvPr id="18" name="Text Placeholder 21">
            <a:extLst>
              <a:ext uri="{FF2B5EF4-FFF2-40B4-BE49-F238E27FC236}">
                <a16:creationId xmlns:a16="http://schemas.microsoft.com/office/drawing/2014/main" id="{724D06DB-16B6-4447-80D7-E3F12741D1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3238" y="5029201"/>
            <a:ext cx="8302290" cy="990600"/>
          </a:xfrm>
          <a:solidFill>
            <a:schemeClr val="bg1">
              <a:lumMod val="95000"/>
            </a:schemeClr>
          </a:solidFill>
        </p:spPr>
        <p:txBody>
          <a:bodyPr tIns="182880" rIns="182880" bIns="182880">
            <a:normAutofit/>
          </a:bodyPr>
          <a:lstStyle>
            <a:lvl1pPr marL="0" indent="0">
              <a:buNone/>
              <a:defRPr sz="1800"/>
            </a:lvl1pPr>
          </a:lstStyle>
          <a:p>
            <a:pPr marL="0" indent="0">
              <a:buNone/>
            </a:pP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perspiciatis</a:t>
            </a:r>
            <a:r>
              <a:rPr lang="en-US" sz="1800" dirty="0"/>
              <a:t> </a:t>
            </a:r>
            <a:r>
              <a:rPr lang="en-US" sz="1800" dirty="0" err="1"/>
              <a:t>unde</a:t>
            </a:r>
            <a:r>
              <a:rPr lang="en-US" sz="1800" dirty="0"/>
              <a:t> </a:t>
            </a:r>
            <a:r>
              <a:rPr lang="en-US" sz="1800" dirty="0" err="1"/>
              <a:t>omnis</a:t>
            </a:r>
            <a:r>
              <a:rPr lang="en-US" sz="1800" dirty="0"/>
              <a:t> </a:t>
            </a:r>
            <a:r>
              <a:rPr lang="en-US" sz="1800" dirty="0" err="1"/>
              <a:t>iste</a:t>
            </a:r>
            <a:r>
              <a:rPr lang="en-US" sz="1800" dirty="0"/>
              <a:t> </a:t>
            </a:r>
            <a:r>
              <a:rPr lang="en-US" sz="1800" dirty="0" err="1"/>
              <a:t>natus</a:t>
            </a:r>
            <a:r>
              <a:rPr lang="en-US" sz="1800" dirty="0"/>
              <a:t> error sit </a:t>
            </a:r>
            <a:r>
              <a:rPr lang="en-US" sz="1800" dirty="0" err="1"/>
              <a:t>voluptatem</a:t>
            </a:r>
            <a:r>
              <a:rPr lang="en-US" sz="1800" dirty="0"/>
              <a:t> </a:t>
            </a:r>
            <a:r>
              <a:rPr lang="en-US" sz="1800" dirty="0" err="1"/>
              <a:t>accusantium</a:t>
            </a:r>
            <a:r>
              <a:rPr lang="en-US" sz="1800" dirty="0"/>
              <a:t> </a:t>
            </a:r>
            <a:r>
              <a:rPr lang="en-US" sz="1800" dirty="0" err="1"/>
              <a:t>doloremque</a:t>
            </a:r>
            <a:r>
              <a:rPr lang="en-US" sz="1800" dirty="0"/>
              <a:t> </a:t>
            </a:r>
            <a:r>
              <a:rPr lang="en-US" sz="1800" dirty="0" err="1"/>
              <a:t>laudantium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486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8298A9E-57AF-4657-ABB0-B7FCD8FEE5A3}"/>
              </a:ext>
            </a:extLst>
          </p:cNvPr>
          <p:cNvSpPr/>
          <p:nvPr userDrawn="1"/>
        </p:nvSpPr>
        <p:spPr>
          <a:xfrm>
            <a:off x="0" y="6400800"/>
            <a:ext cx="9144000" cy="457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E028F2-04F0-4AE7-8E73-006AF7EF5CEA}"/>
              </a:ext>
            </a:extLst>
          </p:cNvPr>
          <p:cNvSpPr/>
          <p:nvPr userDrawn="1"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070B281F-DDF6-47A6-A20E-AD3468ECB455}"/>
              </a:ext>
            </a:extLst>
          </p:cNvPr>
          <p:cNvSpPr/>
          <p:nvPr userDrawn="1"/>
        </p:nvSpPr>
        <p:spPr>
          <a:xfrm rot="10800000">
            <a:off x="838200" y="6391832"/>
            <a:ext cx="457200" cy="2286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4471"/>
            <a:ext cx="8183880" cy="684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6328" y="64008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427F9C6-20A9-45D8-B666-D95AD1AA535F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62328" y="64008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40080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2768ECE-5E91-42D8-9F95-B91671A2B2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3238" y="1905000"/>
            <a:ext cx="4754562" cy="107791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7472" indent="0">
              <a:buNone/>
              <a:defRPr/>
            </a:lvl2pPr>
            <a:lvl3pPr marL="603504" indent="0">
              <a:buNone/>
              <a:defRPr/>
            </a:lvl3pPr>
            <a:lvl4pPr marL="841248" indent="0">
              <a:buNone/>
              <a:defRPr/>
            </a:lvl4pPr>
            <a:lvl5pPr marL="1097280" indent="0">
              <a:buNone/>
              <a:defRPr/>
            </a:lvl5pPr>
          </a:lstStyle>
          <a:p>
            <a:pPr lvl="0"/>
            <a:r>
              <a:rPr lang="en-US" dirty="0"/>
              <a:t>Provide a list of relevant terms and their definitions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D316310-4FD9-4500-A4BE-BD7BC69916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3238" y="3200400"/>
            <a:ext cx="4754562" cy="1524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endParaRPr lang="en-US" sz="1600" dirty="0"/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endParaRPr lang="en-US" sz="1600" dirty="0"/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 err="1"/>
              <a:t>sed</a:t>
            </a:r>
            <a:r>
              <a:rPr lang="en-US" sz="1600" dirty="0"/>
              <a:t>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endParaRPr lang="en-US" sz="1600" dirty="0"/>
          </a:p>
        </p:txBody>
      </p:sp>
      <p:sp>
        <p:nvSpPr>
          <p:cNvPr id="27" name="Text Placeholder 21">
            <a:extLst>
              <a:ext uri="{FF2B5EF4-FFF2-40B4-BE49-F238E27FC236}">
                <a16:creationId xmlns:a16="http://schemas.microsoft.com/office/drawing/2014/main" id="{D2D13E1C-C5A0-4BB6-A3B2-B12F4637150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3238" y="5029201"/>
            <a:ext cx="8302290" cy="990600"/>
          </a:xfrm>
          <a:solidFill>
            <a:schemeClr val="bg1">
              <a:lumMod val="95000"/>
            </a:schemeClr>
          </a:solidFill>
        </p:spPr>
        <p:txBody>
          <a:bodyPr tIns="182880" rIns="182880" bIns="182880">
            <a:normAutofit/>
          </a:bodyPr>
          <a:lstStyle>
            <a:lvl1pPr marL="0" indent="0">
              <a:buNone/>
              <a:defRPr sz="1800"/>
            </a:lvl1pPr>
          </a:lstStyle>
          <a:p>
            <a:pPr marL="0" indent="0">
              <a:buNone/>
            </a:pPr>
            <a:r>
              <a:rPr lang="en-US" sz="1800" dirty="0" err="1"/>
              <a:t>Sed</a:t>
            </a:r>
            <a:r>
              <a:rPr lang="en-US" sz="1800" dirty="0"/>
              <a:t> </a:t>
            </a:r>
            <a:r>
              <a:rPr lang="en-US" sz="1800" dirty="0" err="1"/>
              <a:t>ut</a:t>
            </a:r>
            <a:r>
              <a:rPr lang="en-US" sz="1800" dirty="0"/>
              <a:t> </a:t>
            </a:r>
            <a:r>
              <a:rPr lang="en-US" sz="1800" dirty="0" err="1"/>
              <a:t>perspiciatis</a:t>
            </a:r>
            <a:r>
              <a:rPr lang="en-US" sz="1800" dirty="0"/>
              <a:t> </a:t>
            </a:r>
            <a:r>
              <a:rPr lang="en-US" sz="1800" dirty="0" err="1"/>
              <a:t>unde</a:t>
            </a:r>
            <a:r>
              <a:rPr lang="en-US" sz="1800" dirty="0"/>
              <a:t> </a:t>
            </a:r>
            <a:r>
              <a:rPr lang="en-US" sz="1800" dirty="0" err="1"/>
              <a:t>omnis</a:t>
            </a:r>
            <a:r>
              <a:rPr lang="en-US" sz="1800" dirty="0"/>
              <a:t> </a:t>
            </a:r>
            <a:r>
              <a:rPr lang="en-US" sz="1800" dirty="0" err="1"/>
              <a:t>iste</a:t>
            </a:r>
            <a:r>
              <a:rPr lang="en-US" sz="1800" dirty="0"/>
              <a:t> </a:t>
            </a:r>
            <a:r>
              <a:rPr lang="en-US" sz="1800" dirty="0" err="1"/>
              <a:t>natus</a:t>
            </a:r>
            <a:r>
              <a:rPr lang="en-US" sz="1800" dirty="0"/>
              <a:t> error sit </a:t>
            </a:r>
            <a:r>
              <a:rPr lang="en-US" sz="1800" dirty="0" err="1"/>
              <a:t>voluptatem</a:t>
            </a:r>
            <a:r>
              <a:rPr lang="en-US" sz="1800" dirty="0"/>
              <a:t> </a:t>
            </a:r>
            <a:r>
              <a:rPr lang="en-US" sz="1800" dirty="0" err="1"/>
              <a:t>accusantium</a:t>
            </a:r>
            <a:r>
              <a:rPr lang="en-US" sz="1800" dirty="0"/>
              <a:t> </a:t>
            </a:r>
            <a:r>
              <a:rPr lang="en-US" sz="1800" dirty="0" err="1"/>
              <a:t>doloremque</a:t>
            </a:r>
            <a:r>
              <a:rPr lang="en-US" sz="1800" dirty="0"/>
              <a:t> </a:t>
            </a:r>
            <a:r>
              <a:rPr lang="en-US" sz="1800" dirty="0" err="1"/>
              <a:t>laudantium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1709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1066800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748600"/>
            <a:ext cx="8183880" cy="420624"/>
          </a:xfrm>
        </p:spPr>
        <p:txBody>
          <a:bodyPr lIns="118872" tIns="0" anchor="t"/>
          <a:lstStyle>
            <a:lvl1pPr marR="36576" algn="l"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B45F-50E8-4AF1-920B-265FC35EA31A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D76A-2E51-4D2B-9AFF-70F7EB3C2C68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90624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639762"/>
          </a:xfrm>
        </p:spPr>
        <p:txBody>
          <a:bodyPr lIns="146304" anchor="ctr"/>
          <a:lstStyle>
            <a:lvl1pPr algn="l">
              <a:buNone/>
              <a:defRPr sz="2400" b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2169" y="579438"/>
            <a:ext cx="3931920" cy="639762"/>
          </a:xfrm>
        </p:spPr>
        <p:txBody>
          <a:bodyPr lIns="137160" anchor="ctr"/>
          <a:lstStyle>
            <a:lvl1pPr algn="l">
              <a:buNone/>
              <a:defRPr sz="2400" b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7224" y="1371600"/>
            <a:ext cx="3931920" cy="35661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371600"/>
            <a:ext cx="3931920" cy="35661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5F57-6490-4460-90DC-FC5EE5C36A66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2161-9FCA-498A-A51E-7B90071250E8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530352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1784127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 algn="r"/>
            <a:fld id="{1BC102A9-C1B1-4354-89E4-F43472216A4F}" type="datetime1">
              <a:rPr lang="en-US" smtClean="0"/>
              <a:pPr algn="r"/>
              <a:t>7/20/2018</a:t>
            </a:fld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 algn="l"/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E7F13AF2-DCC4-4842-96BC-1B9869901C37}" type="slidenum">
              <a:rPr lang="en-US" sz="1000" smtClean="0">
                <a:solidFill>
                  <a:schemeClr val="bg2">
                    <a:shade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8" r:id="rId4"/>
    <p:sldLayoutId id="2147483659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rtl="0" eaLnBrk="1" latinLnBrk="0" hangingPunct="1">
        <a:spcBef>
          <a:spcPct val="0"/>
        </a:spcBef>
        <a:buNone/>
        <a:defRPr sz="3600" b="0" kern="1200">
          <a:solidFill>
            <a:schemeClr val="accent1">
              <a:tint val="88000"/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sz="1700" kern="1200" baseline="0">
          <a:solidFill>
            <a:srgbClr val="FFFFFF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500" kern="1200">
          <a:solidFill>
            <a:srgbClr val="FFFFFF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sz="1500" kern="1200" baseline="0">
          <a:solidFill>
            <a:srgbClr val="FFFFFF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500" kern="12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S.D.N.Y. and E.D.N.Y.</a:t>
            </a:r>
            <a:br>
              <a:rPr lang="en-US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Attorney and Clerk</a:t>
            </a:r>
            <a:br>
              <a:rPr lang="en-US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NextGen Training</a:t>
            </a:r>
            <a:endParaRPr lang="en-US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Topic Four</a:t>
            </a:r>
            <a:endParaRPr lang="en-US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Attorney Admissions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62924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Applying for admission and e-filing</a:t>
            </a:r>
            <a:endParaRPr lang="en-US" dirty="0">
              <a:solidFill>
                <a:schemeClr val="tx2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03238" y="1905000"/>
            <a:ext cx="8183562" cy="1077913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On and after October 9, 2018, applications for attorney admission and e-filing privileges will be completed through PACER.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895600"/>
            <a:ext cx="4688251" cy="30730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485" y="2982274"/>
            <a:ext cx="4201011" cy="33423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25049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Summary &amp; What’s Ahead</a:t>
            </a:r>
            <a:r>
              <a:rPr lang="en-US" dirty="0"/>
              <a:t>	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sz="quarter" idx="14"/>
          </p:nvPr>
        </p:nvSpPr>
        <p:spPr>
          <a:xfrm>
            <a:off x="503238" y="1905001"/>
            <a:ext cx="4754562" cy="68473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What we covered today: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1E66CD6-5908-4AEC-8CDE-F5E9BE79AE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3238" y="2374974"/>
            <a:ext cx="8412162" cy="2134669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NextGen Go Live date is October 9</a:t>
            </a:r>
            <a:r>
              <a:rPr lang="en-US" sz="2400" baseline="30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th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PACER accounts created before August 2014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must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be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upgraded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PACER accounts must be </a:t>
            </a:r>
            <a:r>
              <a:rPr lang="en-US" sz="240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individual accounts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CM/ECF accounts must be linked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on or after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October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9</a:t>
            </a:r>
            <a:r>
              <a:rPr lang="en-US" sz="2400" baseline="30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th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Attorney admissions will be completed through PACER on and after October 9th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A8AE44F-E619-4085-86B0-B0B5C85236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1000" y="2209800"/>
            <a:ext cx="7421562" cy="19812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NextGen from the attorney’s perspective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A63FA59-D973-42A7-A8BC-ECFF640720F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3238" y="4191000"/>
            <a:ext cx="8302290" cy="1828801"/>
          </a:xfrm>
        </p:spPr>
        <p:txBody>
          <a:bodyPr>
            <a:noAutofit/>
          </a:bodyPr>
          <a:lstStyle/>
          <a:p>
            <a:r>
              <a:rPr lang="en-US" sz="3600" i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Our goal: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Learn what attorneys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can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do before we go live on NextGen and what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you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must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do after we go live.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Vocabulary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63802C-5511-4B5D-835F-A4A55E87B204}"/>
              </a:ext>
            </a:extLst>
          </p:cNvPr>
          <p:cNvSpPr txBox="1"/>
          <p:nvPr/>
        </p:nvSpPr>
        <p:spPr>
          <a:xfrm>
            <a:off x="990600" y="2438400"/>
            <a:ext cx="6705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Central Sign-on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Upgrade PACER account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Legacy Pacer account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Linking CM/ECF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account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Topic One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Central Sign-On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What is Central Sign-on?</a:t>
            </a:r>
            <a:endParaRPr lang="en-US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199" y="1828800"/>
            <a:ext cx="5128591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135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Topic Two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Upgrading PACER accounts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Upgrading Legacy PACER accounts</a:t>
            </a:r>
            <a:endParaRPr lang="en-US" dirty="0">
              <a:solidFill>
                <a:schemeClr val="tx2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03238" y="1905000"/>
            <a:ext cx="6354762" cy="107791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● Accounts created before August 11, 2014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● Must be individual accounts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743200"/>
            <a:ext cx="534408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629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Topic Three</a:t>
            </a:r>
            <a:endParaRPr lang="en-US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Linking CM/ECF accounts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02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Linking CM/ECF accounts</a:t>
            </a:r>
            <a:endParaRPr lang="en-US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03238" y="1905000"/>
            <a:ext cx="5516562" cy="107791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● On or after October 9, 2018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● Must link both S.D.N.Y. and E.D.N.Y.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819400"/>
            <a:ext cx="4431795" cy="27599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179125"/>
            <a:ext cx="4395395" cy="31621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0489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6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418111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ustom 8">
      <a:majorFont>
        <a:latin typeface="Calibri"/>
        <a:ea typeface=""/>
        <a:cs typeface=""/>
      </a:majorFont>
      <a:minorFont>
        <a:latin typeface="Verdana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500" cap="flat" cmpd="sng" algn="ctr">
          <a:solidFill>
            <a:schemeClr val="phClr">
              <a:satMod val="150000"/>
            </a:schemeClr>
          </a:solidFill>
          <a:prstDash val="solid"/>
        </a:ln>
        <a:ln w="50800" cap="flat" cmpd="thickThin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70000"/>
                <a:satMod val="155000"/>
              </a:schemeClr>
            </a:gs>
            <a:gs pos="100000">
              <a:schemeClr val="phClr">
                <a:tint val="9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0"/>
                <a:satMod val="350000"/>
              </a:schemeClr>
              <a:schemeClr val="phClr">
                <a:tint val="80000"/>
              </a:schemeClr>
            </a:duotone>
          </a:blip>
          <a:tile tx="0" ty="0" sx="75000" sy="75000" flip="none" algn="t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67CCE70-FD31-434A-A326-B2091680B82E}" vid="{08A3AE60-F09A-460C-BFCE-B87221C691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4873beb7-5857-4685-be1f-d57550cc96cc" xsi:nil="true"/>
    <ApprovalStatus xmlns="4873beb7-5857-4685-be1f-d57550cc96cc">InProgress</ApprovalStatus>
    <DirectSourceMarket xmlns="4873beb7-5857-4685-be1f-d57550cc96cc" xsi:nil="true"/>
    <PrimaryImageGen xmlns="4873beb7-5857-4685-be1f-d57550cc96cc">true</PrimaryImageGen>
    <ThumbnailAssetId xmlns="4873beb7-5857-4685-be1f-d57550cc96cc" xsi:nil="true"/>
    <NumericId xmlns="4873beb7-5857-4685-be1f-d57550cc96cc">-1</NumericId>
    <TPFriendlyName xmlns="4873beb7-5857-4685-be1f-d57550cc96cc">Staff training presentation</TPFriendlyName>
    <BusinessGroup xmlns="4873beb7-5857-4685-be1f-d57550cc96cc" xsi:nil="true"/>
    <APEditor xmlns="4873beb7-5857-4685-be1f-d57550cc96cc">
      <UserInfo>
        <DisplayName>REDMOND\v-luannv</DisplayName>
        <AccountId>92</AccountId>
        <AccountType/>
      </UserInfo>
    </APEditor>
    <SourceTitle xmlns="4873beb7-5857-4685-be1f-d57550cc96cc">Staff training presentation</SourceTitle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PublishStatusLookup xmlns="4873beb7-5857-4685-be1f-d57550cc96cc">
      <Value>264800</Value>
      <Value>1317039</Value>
    </PublishStatusLookup>
    <MachineTranslated xmlns="4873beb7-5857-4685-be1f-d57550cc96cc">false</MachineTranslated>
    <OriginalSourceMarket xmlns="4873beb7-5857-4685-be1f-d57550cc96cc" xsi:nil="true"/>
    <TPInstallLocation xmlns="4873beb7-5857-4685-be1f-d57550cc96cc">{My Templates}</TPInstallLocation>
    <APDescription xmlns="4873beb7-5857-4685-be1f-d57550cc96cc" xsi:nil="true"/>
    <ContentItem xmlns="4873beb7-5857-4685-be1f-d57550cc96cc" xsi:nil="true"/>
    <ClipArtFilename xmlns="4873beb7-5857-4685-be1f-d57550cc96cc" xsi:nil="true"/>
    <APAuthor xmlns="4873beb7-5857-4685-be1f-d57550cc96cc">
      <UserInfo>
        <DisplayName>REDMOND\cynvey</DisplayName>
        <AccountId>191</AccountId>
        <AccountType/>
      </UserInfo>
    </APAuthor>
    <TPAppVersion xmlns="4873beb7-5857-4685-be1f-d57550cc96cc">11</TPAppVersion>
    <TPCommandLine xmlns="4873beb7-5857-4685-be1f-d57550cc96cc">{PP} /n {FilePath}</TPCommandLine>
    <PublishTargets xmlns="4873beb7-5857-4685-be1f-d57550cc96cc">OfficeOnline</PublishTargets>
    <TPLaunchHelpLinkType xmlns="4873beb7-5857-4685-be1f-d57550cc96cc">Template</TPLaunchHelpLinkType>
    <TimesCloned xmlns="4873beb7-5857-4685-be1f-d57550cc96cc" xsi:nil="true"/>
    <EditorialStatus xmlns="4873beb7-5857-4685-be1f-d57550cc96cc" xsi:nil="true"/>
    <LastModifiedDateTime xmlns="4873beb7-5857-4685-be1f-d57550cc96cc" xsi:nil="true"/>
    <Provider xmlns="4873beb7-5857-4685-be1f-d57550cc96cc">EY006220130</Provider>
    <AcquiredFrom xmlns="4873beb7-5857-4685-be1f-d57550cc96cc" xsi:nil="true"/>
    <AssetStart xmlns="4873beb7-5857-4685-be1f-d57550cc96cc">2009-05-30T20:43:57+00:00</AssetStart>
    <LastHandOff xmlns="4873beb7-5857-4685-be1f-d57550cc96cc" xsi:nil="true"/>
    <ArtSampleDocs xmlns="4873beb7-5857-4685-be1f-d57550cc96cc" xsi:nil="true"/>
    <TPClientViewer xmlns="4873beb7-5857-4685-be1f-d57550cc96cc">Microsoft Office PowerPoint</TPClientViewer>
    <UACurrentWords xmlns="4873beb7-5857-4685-be1f-d57550cc96cc">0</UACurrentWords>
    <UALocRecommendation xmlns="4873beb7-5857-4685-be1f-d57550cc96cc">Localize</UALocRecommendation>
    <IsDeleted xmlns="4873beb7-5857-4685-be1f-d57550cc96cc">false</IsDeleted>
    <UANotes xmlns="4873beb7-5857-4685-be1f-d57550cc96cc">online onlyFedEx</UANotes>
    <TemplateStatus xmlns="4873beb7-5857-4685-be1f-d57550cc96cc">Complete</TemplateStatus>
    <ShowIn xmlns="4873beb7-5857-4685-be1f-d57550cc96cc" xsi:nil="true"/>
    <CSXHash xmlns="4873beb7-5857-4685-be1f-d57550cc96cc" xsi:nil="true"/>
    <VoteCount xmlns="4873beb7-5857-4685-be1f-d57550cc96cc" xsi:nil="true"/>
    <AssetExpire xmlns="4873beb7-5857-4685-be1f-d57550cc96cc">2100-01-01T00:00:00+00:00</AssetExpire>
    <CSXSubmissionMarket xmlns="4873beb7-5857-4685-be1f-d57550cc96cc" xsi:nil="true"/>
    <DSATActionTaken xmlns="4873beb7-5857-4685-be1f-d57550cc96cc" xsi:nil="true"/>
    <TPExecutable xmlns="4873beb7-5857-4685-be1f-d57550cc96cc" xsi:nil="true"/>
    <SubmitterId xmlns="4873beb7-5857-4685-be1f-d57550cc96cc" xsi:nil="true"/>
    <AssetType xmlns="4873beb7-5857-4685-be1f-d57550cc96cc">TP</AssetType>
    <CSXSubmissionDate xmlns="4873beb7-5857-4685-be1f-d57550cc96cc" xsi:nil="true"/>
    <CSXUpdate xmlns="4873beb7-5857-4685-be1f-d57550cc96cc">false</CSXUpdate>
    <ApprovalLog xmlns="4873beb7-5857-4685-be1f-d57550cc96cc" xsi:nil="true"/>
    <BugNumber xmlns="4873beb7-5857-4685-be1f-d57550cc96cc" xsi:nil="true"/>
    <Milestone xmlns="4873beb7-5857-4685-be1f-d57550cc96cc" xsi:nil="true"/>
    <OriginAsset xmlns="4873beb7-5857-4685-be1f-d57550cc96cc" xsi:nil="true"/>
    <TPComponent xmlns="4873beb7-5857-4685-be1f-d57550cc96cc">PPTFiles</TPComponent>
    <AssetId xmlns="4873beb7-5857-4685-be1f-d57550cc96cc">TP010167128</AssetId>
    <TPApplication xmlns="4873beb7-5857-4685-be1f-d57550cc96cc">PowerPoint</TPApplication>
    <TPLaunchHelpLink xmlns="4873beb7-5857-4685-be1f-d57550cc96cc" xsi:nil="true"/>
    <IntlLocPriority xmlns="4873beb7-5857-4685-be1f-d57550cc96cc" xsi:nil="true"/>
    <CrawlForDependencies xmlns="4873beb7-5857-4685-be1f-d57550cc96cc">false</CrawlForDependencies>
    <IntlLangReviewer xmlns="4873beb7-5857-4685-be1f-d57550cc96cc" xsi:nil="true"/>
    <HandoffToMSDN xmlns="4873beb7-5857-4685-be1f-d57550cc96cc" xsi:nil="true"/>
    <PlannedPubDate xmlns="4873beb7-5857-4685-be1f-d57550cc96cc" xsi:nil="true"/>
    <TrustLevel xmlns="4873beb7-5857-4685-be1f-d57550cc96cc">1 Microsoft Managed Content</TrustLevel>
    <IsSearchable xmlns="4873beb7-5857-4685-be1f-d57550cc96cc">false</IsSearchable>
    <TPNamespace xmlns="4873beb7-5857-4685-be1f-d57550cc96cc">POWERPNT</TPNamespace>
    <Markets xmlns="4873beb7-5857-4685-be1f-d57550cc96cc"/>
    <IntlLangReview xmlns="4873beb7-5857-4685-be1f-d57550cc96cc" xsi:nil="true"/>
    <UAProjectedTotalWords xmlns="4873beb7-5857-4685-be1f-d57550cc96cc" xsi:nil="true"/>
    <OutputCachingOn xmlns="4873beb7-5857-4685-be1f-d57550cc96cc">false</OutputCachingOn>
    <AverageRating xmlns="4873beb7-5857-4685-be1f-d57550cc96cc" xsi:nil="true"/>
    <LastPublishResultLookup xmlns="4873beb7-5857-4685-be1f-d57550cc96cc" xsi:nil="true"/>
    <PolicheckWords xmlns="4873beb7-5857-4685-be1f-d57550cc96cc" xsi:nil="true"/>
    <FriendlyTitle xmlns="4873beb7-5857-4685-be1f-d57550cc96cc" xsi:nil="true"/>
    <Manager xmlns="4873beb7-5857-4685-be1f-d57550cc96cc" xsi:nil="true"/>
    <EditorialTags xmlns="4873beb7-5857-4685-be1f-d57550cc96cc" xsi:nil="true"/>
    <LegacyData xmlns="4873beb7-5857-4685-be1f-d57550cc96cc" xsi:nil="true"/>
    <Downloads xmlns="4873beb7-5857-4685-be1f-d57550cc96cc">0</Downloads>
    <Providers xmlns="4873beb7-5857-4685-be1f-d57550cc96cc" xsi:nil="true"/>
    <TemplateTemplateType xmlns="4873beb7-5857-4685-be1f-d57550cc96cc">PowerPoint 2003 Default</TemplateTemplateType>
    <OOCacheId xmlns="4873beb7-5857-4685-be1f-d57550cc96cc" xsi:nil="true"/>
    <BlockPublish xmlns="4873beb7-5857-4685-be1f-d57550cc96cc" xsi:nil="true"/>
    <CampaignTagsTaxHTField0 xmlns="4873beb7-5857-4685-be1f-d57550cc96cc">
      <Terms xmlns="http://schemas.microsoft.com/office/infopath/2007/PartnerControls"/>
    </CampaignTagsTaxHTField0>
    <LocLastLocAttemptVersionLookup xmlns="4873beb7-5857-4685-be1f-d57550cc96cc">116885</LocLastLocAttemptVersionLookup>
    <LocLastLocAttemptVersionTypeLookup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LocMarketGroupTiers2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C7D299-2CAB-46D2-9D27-21E1A60B59DD}">
  <ds:schemaRefs>
    <ds:schemaRef ds:uri="http://purl.org/dc/dcmitype/"/>
    <ds:schemaRef ds:uri="http://www.w3.org/XML/1998/namespace"/>
    <ds:schemaRef ds:uri="http://schemas.microsoft.com/office/2006/documentManagement/types"/>
    <ds:schemaRef ds:uri="4873beb7-5857-4685-be1f-d57550cc96cc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3C36621-6C65-4A61-A938-FD74A2B05B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BA9694-26DF-45B8-BF2C-F755491EF2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Staff training presentation</Template>
  <TotalTime>0</TotalTime>
  <Words>191</Words>
  <Application>Microsoft Office PowerPoint</Application>
  <PresentationFormat>On-screen Show (4:3)</PresentationFormat>
  <Paragraphs>38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 2</vt:lpstr>
      <vt:lpstr>Aspect</vt:lpstr>
      <vt:lpstr>S.D.N.Y. and E.D.N.Y. Attorney and Clerk NextGen Training</vt:lpstr>
      <vt:lpstr>PowerPoint Presentation</vt:lpstr>
      <vt:lpstr>Vocabulary</vt:lpstr>
      <vt:lpstr>Topic One</vt:lpstr>
      <vt:lpstr>What is Central Sign-on?</vt:lpstr>
      <vt:lpstr>Topic Two</vt:lpstr>
      <vt:lpstr>Upgrading Legacy PACER accounts</vt:lpstr>
      <vt:lpstr>Topic Three</vt:lpstr>
      <vt:lpstr>Linking CM/ECF accounts</vt:lpstr>
      <vt:lpstr>Topic Four</vt:lpstr>
      <vt:lpstr>Applying for admission and e-filing</vt:lpstr>
      <vt:lpstr>Summary &amp; What’s Ahead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2018-05-16T19:18:16Z</dcterms:created>
  <dcterms:modified xsi:type="dcterms:W3CDTF">2018-07-20T15:38:47Z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PolicheckStatus">
    <vt:lpwstr>0</vt:lpwstr>
  </property>
  <property fmtid="{D5CDD505-2E9C-101B-9397-08002B2CF9AE}" pid="7" name="Applications">
    <vt:lpwstr>65;#zpp120;#419;#zpp140;#79;#tpl120</vt:lpwstr>
  </property>
  <property fmtid="{D5CDD505-2E9C-101B-9397-08002B2CF9AE}" pid="8" name="PolicheckCounter">
    <vt:lpwstr>0</vt:lpwstr>
  </property>
  <property fmtid="{D5CDD505-2E9C-101B-9397-08002B2CF9AE}" pid="9" name="APTrustLevel">
    <vt:r8>1</vt:r8>
  </property>
</Properties>
</file>